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2"/>
  </p:notesMasterIdLst>
  <p:sldIdLst>
    <p:sldId id="565" r:id="rId3"/>
    <p:sldId id="568" r:id="rId4"/>
    <p:sldId id="4151" r:id="rId5"/>
    <p:sldId id="566" r:id="rId6"/>
    <p:sldId id="4152" r:id="rId7"/>
    <p:sldId id="4153" r:id="rId8"/>
    <p:sldId id="4183" r:id="rId9"/>
    <p:sldId id="4154" r:id="rId10"/>
    <p:sldId id="4155" r:id="rId11"/>
    <p:sldId id="4156" r:id="rId12"/>
    <p:sldId id="4157" r:id="rId13"/>
    <p:sldId id="4181" r:id="rId14"/>
    <p:sldId id="4182" r:id="rId15"/>
    <p:sldId id="4158" r:id="rId16"/>
    <p:sldId id="4163" r:id="rId17"/>
    <p:sldId id="4184" r:id="rId18"/>
    <p:sldId id="4159" r:id="rId19"/>
    <p:sldId id="4207" r:id="rId20"/>
    <p:sldId id="4161" r:id="rId21"/>
    <p:sldId id="4185" r:id="rId22"/>
    <p:sldId id="4162" r:id="rId23"/>
    <p:sldId id="4209" r:id="rId24"/>
    <p:sldId id="4186" r:id="rId25"/>
    <p:sldId id="4164" r:id="rId26"/>
    <p:sldId id="4165" r:id="rId27"/>
    <p:sldId id="4166" r:id="rId28"/>
    <p:sldId id="4167" r:id="rId29"/>
    <p:sldId id="4168" r:id="rId30"/>
    <p:sldId id="4187" r:id="rId31"/>
    <p:sldId id="4170" r:id="rId32"/>
    <p:sldId id="4171" r:id="rId33"/>
    <p:sldId id="4188" r:id="rId34"/>
    <p:sldId id="4195" r:id="rId35"/>
    <p:sldId id="4196" r:id="rId36"/>
    <p:sldId id="4197" r:id="rId37"/>
    <p:sldId id="4198" r:id="rId38"/>
    <p:sldId id="4199" r:id="rId39"/>
    <p:sldId id="4194" r:id="rId40"/>
    <p:sldId id="4172" r:id="rId41"/>
    <p:sldId id="4175" r:id="rId42"/>
    <p:sldId id="4176" r:id="rId43"/>
    <p:sldId id="4177" r:id="rId44"/>
    <p:sldId id="4173" r:id="rId45"/>
    <p:sldId id="4206" r:id="rId46"/>
    <p:sldId id="4178" r:id="rId47"/>
    <p:sldId id="4179" r:id="rId48"/>
    <p:sldId id="4180" r:id="rId49"/>
    <p:sldId id="4189" r:id="rId50"/>
    <p:sldId id="4190" r:id="rId51"/>
    <p:sldId id="4191" r:id="rId52"/>
    <p:sldId id="4192" r:id="rId53"/>
    <p:sldId id="4193" r:id="rId54"/>
    <p:sldId id="4204" r:id="rId55"/>
    <p:sldId id="4200" r:id="rId56"/>
    <p:sldId id="4201" r:id="rId57"/>
    <p:sldId id="4202" r:id="rId58"/>
    <p:sldId id="4205" r:id="rId59"/>
    <p:sldId id="4203" r:id="rId60"/>
    <p:sldId id="277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6E48"/>
    <a:srgbClr val="11CCDD"/>
    <a:srgbClr val="0C1752"/>
    <a:srgbClr val="F09063"/>
    <a:srgbClr val="FFFFFF"/>
    <a:srgbClr val="E7C24C"/>
    <a:srgbClr val="FF0909"/>
    <a:srgbClr val="4472C4"/>
    <a:srgbClr val="D1C3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721"/>
  </p:normalViewPr>
  <p:slideViewPr>
    <p:cSldViewPr snapToGrid="0" snapToObjects="1">
      <p:cViewPr varScale="1">
        <p:scale>
          <a:sx n="82" d="100"/>
          <a:sy n="82"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3B49A-4BEA-4806-B5DF-FD3F05818557}" type="doc">
      <dgm:prSet loTypeId="urn:microsoft.com/office/officeart/2009/3/layout/StepUpProcess" loCatId="process" qsTypeId="urn:microsoft.com/office/officeart/2005/8/quickstyle/simple1" qsCatId="simple" csTypeId="urn:microsoft.com/office/officeart/2005/8/colors/accent3_1" csCatId="accent3" phldr="1"/>
      <dgm:spPr/>
      <dgm:t>
        <a:bodyPr/>
        <a:lstStyle/>
        <a:p>
          <a:endParaRPr lang="en-US"/>
        </a:p>
      </dgm:t>
    </dgm:pt>
    <dgm:pt modelId="{886BF19A-490E-4AE9-8B81-2114246FA824}">
      <dgm:prSet custT="1"/>
      <dgm:spPr/>
      <dgm:t>
        <a:bodyPr/>
        <a:lstStyle/>
        <a:p>
          <a:r>
            <a:rPr lang="en-US" sz="1200" b="1" dirty="0">
              <a:solidFill>
                <a:schemeClr val="tx1"/>
              </a:solidFill>
              <a:latin typeface="Montserrat" panose="00000500000000000000" pitchFamily="2" charset="0"/>
            </a:rPr>
            <a:t>Data Wrangling &amp; Analysis: </a:t>
          </a:r>
          <a:r>
            <a:rPr lang="en-US" sz="1200" dirty="0">
              <a:solidFill>
                <a:schemeClr val="tx1"/>
              </a:solidFill>
              <a:latin typeface="Montserrat" panose="00000500000000000000" pitchFamily="2" charset="0"/>
            </a:rPr>
            <a:t>Automate reconciliation and analysis of financial data.</a:t>
          </a:r>
        </a:p>
      </dgm:t>
    </dgm:pt>
    <dgm:pt modelId="{C477C0ED-61AB-41E5-80FF-3C2BA8BC53A1}" type="parTrans" cxnId="{8383E7FF-8120-4D9E-AD78-F4781626C1E4}">
      <dgm:prSet/>
      <dgm:spPr/>
      <dgm:t>
        <a:bodyPr/>
        <a:lstStyle/>
        <a:p>
          <a:endParaRPr lang="en-US" sz="1200">
            <a:latin typeface="Montserrat" panose="00000500000000000000" pitchFamily="2" charset="0"/>
          </a:endParaRPr>
        </a:p>
      </dgm:t>
    </dgm:pt>
    <dgm:pt modelId="{922117AE-A955-4F0D-852B-634ADCC661F2}" type="sibTrans" cxnId="{8383E7FF-8120-4D9E-AD78-F4781626C1E4}">
      <dgm:prSet/>
      <dgm:spPr/>
      <dgm:t>
        <a:bodyPr/>
        <a:lstStyle/>
        <a:p>
          <a:endParaRPr lang="en-US" sz="1200">
            <a:latin typeface="Montserrat" panose="00000500000000000000" pitchFamily="2" charset="0"/>
          </a:endParaRPr>
        </a:p>
      </dgm:t>
    </dgm:pt>
    <dgm:pt modelId="{64F24879-2BC1-48B4-83A8-E421F30A80C8}">
      <dgm:prSet custT="1"/>
      <dgm:spPr/>
      <dgm:t>
        <a:bodyPr/>
        <a:lstStyle/>
        <a:p>
          <a:r>
            <a:rPr lang="en-US" sz="1200" b="1" dirty="0">
              <a:latin typeface="Montserrat" panose="00000500000000000000" pitchFamily="2" charset="0"/>
            </a:rPr>
            <a:t>Competitor Analysis: </a:t>
          </a:r>
          <a:r>
            <a:rPr lang="en-US" sz="1200" b="0" dirty="0">
              <a:latin typeface="Montserrat" panose="00000500000000000000" pitchFamily="2" charset="0"/>
            </a:rPr>
            <a:t>A</a:t>
          </a:r>
          <a:r>
            <a:rPr lang="en-US" sz="1200" dirty="0">
              <a:latin typeface="Montserrat" panose="00000500000000000000" pitchFamily="2" charset="0"/>
            </a:rPr>
            <a:t>nalyze competitors' financials and strategic positioning.</a:t>
          </a:r>
        </a:p>
      </dgm:t>
    </dgm:pt>
    <dgm:pt modelId="{96433CE6-22B1-41E2-8CCF-C9A669E4F8E8}" type="parTrans" cxnId="{C46DFA52-5372-458F-B216-FD84DB71D475}">
      <dgm:prSet/>
      <dgm:spPr/>
      <dgm:t>
        <a:bodyPr/>
        <a:lstStyle/>
        <a:p>
          <a:endParaRPr lang="en-US" sz="1200">
            <a:latin typeface="Montserrat" panose="00000500000000000000" pitchFamily="2" charset="0"/>
          </a:endParaRPr>
        </a:p>
      </dgm:t>
    </dgm:pt>
    <dgm:pt modelId="{B7BCBF17-9EE0-4775-9464-EF75715AA238}" type="sibTrans" cxnId="{C46DFA52-5372-458F-B216-FD84DB71D475}">
      <dgm:prSet/>
      <dgm:spPr/>
      <dgm:t>
        <a:bodyPr/>
        <a:lstStyle/>
        <a:p>
          <a:endParaRPr lang="en-US" sz="1200">
            <a:latin typeface="Montserrat" panose="00000500000000000000" pitchFamily="2" charset="0"/>
          </a:endParaRPr>
        </a:p>
      </dgm:t>
    </dgm:pt>
    <dgm:pt modelId="{97BEEFBB-3527-43A5-B8E3-509E77758131}">
      <dgm:prSet custT="1"/>
      <dgm:spPr/>
      <dgm:t>
        <a:bodyPr/>
        <a:lstStyle/>
        <a:p>
          <a:r>
            <a:rPr lang="en-US" sz="1200" b="1" dirty="0">
              <a:solidFill>
                <a:schemeClr val="tx1"/>
              </a:solidFill>
              <a:latin typeface="Montserrat" panose="00000500000000000000" pitchFamily="2" charset="0"/>
            </a:rPr>
            <a:t>Anomaly Detection: </a:t>
          </a:r>
          <a:r>
            <a:rPr lang="en-US" sz="1200" dirty="0">
              <a:solidFill>
                <a:schemeClr val="tx1"/>
              </a:solidFill>
              <a:latin typeface="Montserrat" panose="00000500000000000000" pitchFamily="2" charset="0"/>
            </a:rPr>
            <a:t>Identify errors in financial transactions with AI.</a:t>
          </a:r>
        </a:p>
      </dgm:t>
    </dgm:pt>
    <dgm:pt modelId="{E7399595-75C3-48A1-89AE-12B360354B39}" type="parTrans" cxnId="{94D1F809-A950-48F6-8E5F-0A4793EC7350}">
      <dgm:prSet/>
      <dgm:spPr/>
      <dgm:t>
        <a:bodyPr/>
        <a:lstStyle/>
        <a:p>
          <a:endParaRPr lang="en-US" sz="1200">
            <a:latin typeface="Montserrat" panose="00000500000000000000" pitchFamily="2" charset="0"/>
          </a:endParaRPr>
        </a:p>
      </dgm:t>
    </dgm:pt>
    <dgm:pt modelId="{A7A1B8FE-FD8B-4801-93C4-0F7F9C0E8865}" type="sibTrans" cxnId="{94D1F809-A950-48F6-8E5F-0A4793EC7350}">
      <dgm:prSet/>
      <dgm:spPr/>
      <dgm:t>
        <a:bodyPr/>
        <a:lstStyle/>
        <a:p>
          <a:endParaRPr lang="en-US" sz="1200">
            <a:latin typeface="Montserrat" panose="00000500000000000000" pitchFamily="2" charset="0"/>
          </a:endParaRPr>
        </a:p>
      </dgm:t>
    </dgm:pt>
    <dgm:pt modelId="{225DC186-8542-4D20-8B0F-B05B34327DB5}">
      <dgm:prSet custT="1"/>
      <dgm:spPr/>
      <dgm:t>
        <a:bodyPr/>
        <a:lstStyle/>
        <a:p>
          <a:r>
            <a:rPr lang="en-US" sz="1200" b="1" dirty="0">
              <a:solidFill>
                <a:srgbClr val="D56E48"/>
              </a:solidFill>
              <a:latin typeface="Montserrat" panose="00000500000000000000" pitchFamily="2" charset="0"/>
            </a:rPr>
            <a:t>Time Series Forecasting: </a:t>
          </a:r>
          <a:r>
            <a:rPr lang="en-US" sz="1200" dirty="0">
              <a:solidFill>
                <a:srgbClr val="D56E48"/>
              </a:solidFill>
              <a:latin typeface="Montserrat" panose="00000500000000000000" pitchFamily="2" charset="0"/>
            </a:rPr>
            <a:t>Predict financial performance using historical data and market trends.</a:t>
          </a:r>
        </a:p>
      </dgm:t>
    </dgm:pt>
    <dgm:pt modelId="{6E912119-34B1-4061-9D42-E4DA75B0D80D}" type="parTrans" cxnId="{7E564F15-4F16-4F9C-813A-DA482208AD8D}">
      <dgm:prSet/>
      <dgm:spPr/>
      <dgm:t>
        <a:bodyPr/>
        <a:lstStyle/>
        <a:p>
          <a:endParaRPr lang="en-US" sz="1200">
            <a:latin typeface="Montserrat" panose="00000500000000000000" pitchFamily="2" charset="0"/>
          </a:endParaRPr>
        </a:p>
      </dgm:t>
    </dgm:pt>
    <dgm:pt modelId="{57679991-CFCF-49E2-BF33-4981DFB1C766}" type="sibTrans" cxnId="{7E564F15-4F16-4F9C-813A-DA482208AD8D}">
      <dgm:prSet/>
      <dgm:spPr/>
      <dgm:t>
        <a:bodyPr/>
        <a:lstStyle/>
        <a:p>
          <a:endParaRPr lang="en-US" sz="1200">
            <a:latin typeface="Montserrat" panose="00000500000000000000" pitchFamily="2" charset="0"/>
          </a:endParaRPr>
        </a:p>
      </dgm:t>
    </dgm:pt>
    <dgm:pt modelId="{97552BD8-92D8-416D-9A3F-6E9010FD1228}">
      <dgm:prSet custT="1"/>
      <dgm:spPr/>
      <dgm:t>
        <a:bodyPr/>
        <a:lstStyle/>
        <a:p>
          <a:r>
            <a:rPr lang="en-US" sz="1200" b="1" dirty="0">
              <a:latin typeface="Montserrat" panose="00000500000000000000" pitchFamily="2" charset="0"/>
            </a:rPr>
            <a:t>Variance Analysis: </a:t>
          </a:r>
          <a:r>
            <a:rPr lang="en-US" sz="1200" dirty="0">
              <a:latin typeface="Montserrat" panose="00000500000000000000" pitchFamily="2" charset="0"/>
            </a:rPr>
            <a:t>Analyze actuals vs. budgets to pinpoint variances and corrective actions.</a:t>
          </a:r>
        </a:p>
      </dgm:t>
    </dgm:pt>
    <dgm:pt modelId="{9507BD5E-AE9F-463C-B773-B4DCE6DC5ABE}" type="parTrans" cxnId="{47556065-FC13-4831-A7D6-09AC2B3485B2}">
      <dgm:prSet/>
      <dgm:spPr/>
      <dgm:t>
        <a:bodyPr/>
        <a:lstStyle/>
        <a:p>
          <a:endParaRPr lang="en-US" sz="1200">
            <a:latin typeface="Montserrat" panose="00000500000000000000" pitchFamily="2" charset="0"/>
          </a:endParaRPr>
        </a:p>
      </dgm:t>
    </dgm:pt>
    <dgm:pt modelId="{07A24391-D0F3-4666-89D0-749A1FEC7934}" type="sibTrans" cxnId="{47556065-FC13-4831-A7D6-09AC2B3485B2}">
      <dgm:prSet/>
      <dgm:spPr/>
      <dgm:t>
        <a:bodyPr/>
        <a:lstStyle/>
        <a:p>
          <a:endParaRPr lang="en-US" sz="1200">
            <a:latin typeface="Montserrat" panose="00000500000000000000" pitchFamily="2" charset="0"/>
          </a:endParaRPr>
        </a:p>
      </dgm:t>
    </dgm:pt>
    <dgm:pt modelId="{DF4F9296-0282-43B4-9ECD-57314A8FC8A7}">
      <dgm:prSet custT="1"/>
      <dgm:spPr/>
      <dgm:t>
        <a:bodyPr/>
        <a:lstStyle/>
        <a:p>
          <a:r>
            <a:rPr lang="en-US" sz="1200" b="1" dirty="0">
              <a:latin typeface="Montserrat" panose="00000500000000000000" pitchFamily="2" charset="0"/>
            </a:rPr>
            <a:t>Scenario Planning: </a:t>
          </a:r>
          <a:r>
            <a:rPr lang="en-US" sz="1200" dirty="0">
              <a:latin typeface="Montserrat" panose="00000500000000000000" pitchFamily="2" charset="0"/>
            </a:rPr>
            <a:t>Model scenarios to evaluate business decisions' financial impacts.</a:t>
          </a:r>
        </a:p>
      </dgm:t>
    </dgm:pt>
    <dgm:pt modelId="{DF7B4D71-B225-4490-9421-B9ADB90E22BB}" type="parTrans" cxnId="{83D22B47-0938-4FF5-B82B-3EC95F8E63EC}">
      <dgm:prSet/>
      <dgm:spPr/>
      <dgm:t>
        <a:bodyPr/>
        <a:lstStyle/>
        <a:p>
          <a:endParaRPr lang="en-US" sz="1200">
            <a:latin typeface="Montserrat" panose="00000500000000000000" pitchFamily="2" charset="0"/>
          </a:endParaRPr>
        </a:p>
      </dgm:t>
    </dgm:pt>
    <dgm:pt modelId="{A5738935-85B8-4EE9-965F-4D40FE14BBFC}" type="sibTrans" cxnId="{83D22B47-0938-4FF5-B82B-3EC95F8E63EC}">
      <dgm:prSet/>
      <dgm:spPr/>
      <dgm:t>
        <a:bodyPr/>
        <a:lstStyle/>
        <a:p>
          <a:endParaRPr lang="en-US" sz="1200">
            <a:latin typeface="Montserrat" panose="00000500000000000000" pitchFamily="2" charset="0"/>
          </a:endParaRPr>
        </a:p>
      </dgm:t>
    </dgm:pt>
    <dgm:pt modelId="{FCEBDDEC-5388-4BEE-AA75-275D4E2F90D0}">
      <dgm:prSet custT="1"/>
      <dgm:spPr/>
      <dgm:t>
        <a:bodyPr/>
        <a:lstStyle/>
        <a:p>
          <a:r>
            <a:rPr lang="en-US" sz="1200" b="1" dirty="0">
              <a:latin typeface="Montserrat" panose="00000500000000000000" pitchFamily="2" charset="0"/>
            </a:rPr>
            <a:t>Financial Narratives: </a:t>
          </a:r>
          <a:r>
            <a:rPr lang="en-US" sz="1200" dirty="0">
              <a:latin typeface="Montserrat" panose="00000500000000000000" pitchFamily="2" charset="0"/>
            </a:rPr>
            <a:t>Generate AI-driven insights for clear stakeholder communication.</a:t>
          </a:r>
        </a:p>
      </dgm:t>
    </dgm:pt>
    <dgm:pt modelId="{AFFF4ABA-104D-4A62-9B6B-CED576581E7E}" type="parTrans" cxnId="{8C8E7123-8809-47A8-BE9C-DC4FBA475D2D}">
      <dgm:prSet/>
      <dgm:spPr/>
      <dgm:t>
        <a:bodyPr/>
        <a:lstStyle/>
        <a:p>
          <a:endParaRPr lang="en-US" sz="1200">
            <a:latin typeface="Montserrat" panose="00000500000000000000" pitchFamily="2" charset="0"/>
          </a:endParaRPr>
        </a:p>
      </dgm:t>
    </dgm:pt>
    <dgm:pt modelId="{53F4235C-3967-4808-9793-FA3AC76EF21C}" type="sibTrans" cxnId="{8C8E7123-8809-47A8-BE9C-DC4FBA475D2D}">
      <dgm:prSet/>
      <dgm:spPr/>
      <dgm:t>
        <a:bodyPr/>
        <a:lstStyle/>
        <a:p>
          <a:endParaRPr lang="en-US" sz="1200">
            <a:latin typeface="Montserrat" panose="00000500000000000000" pitchFamily="2" charset="0"/>
          </a:endParaRPr>
        </a:p>
      </dgm:t>
    </dgm:pt>
    <dgm:pt modelId="{BFD8AF1C-970F-4B02-82ED-ADA5ADF39969}">
      <dgm:prSet custT="1"/>
      <dgm:spPr/>
      <dgm:t>
        <a:bodyPr/>
        <a:lstStyle/>
        <a:p>
          <a:r>
            <a:rPr lang="en-US" sz="1200" b="1" dirty="0">
              <a:latin typeface="Montserrat" panose="00000500000000000000" pitchFamily="2" charset="0"/>
            </a:rPr>
            <a:t>Cost Optimization: </a:t>
          </a:r>
          <a:r>
            <a:rPr lang="en-US" sz="1200" dirty="0">
              <a:latin typeface="Montserrat" panose="00000500000000000000" pitchFamily="2" charset="0"/>
            </a:rPr>
            <a:t>Identify inefficiencies and recommend cost-saving measures.</a:t>
          </a:r>
        </a:p>
      </dgm:t>
    </dgm:pt>
    <dgm:pt modelId="{0B6D19E2-F46D-49F7-95CB-999682FFB4BB}" type="parTrans" cxnId="{F018BA67-46A6-40C2-9D05-1F34958DC745}">
      <dgm:prSet/>
      <dgm:spPr/>
      <dgm:t>
        <a:bodyPr/>
        <a:lstStyle/>
        <a:p>
          <a:endParaRPr lang="en-US" sz="1200">
            <a:latin typeface="Montserrat" panose="00000500000000000000" pitchFamily="2" charset="0"/>
          </a:endParaRPr>
        </a:p>
      </dgm:t>
    </dgm:pt>
    <dgm:pt modelId="{3FEB8C10-57F0-4608-BC1C-0C795BB60026}" type="sibTrans" cxnId="{F018BA67-46A6-40C2-9D05-1F34958DC745}">
      <dgm:prSet/>
      <dgm:spPr/>
      <dgm:t>
        <a:bodyPr/>
        <a:lstStyle/>
        <a:p>
          <a:endParaRPr lang="en-US" sz="1200">
            <a:latin typeface="Montserrat" panose="00000500000000000000" pitchFamily="2" charset="0"/>
          </a:endParaRPr>
        </a:p>
      </dgm:t>
    </dgm:pt>
    <dgm:pt modelId="{49562AE3-D56D-40EA-A1DC-2032009BFCD2}">
      <dgm:prSet custT="1"/>
      <dgm:spPr/>
      <dgm:t>
        <a:bodyPr/>
        <a:lstStyle/>
        <a:p>
          <a:r>
            <a:rPr lang="en-US" sz="1200" b="1" dirty="0">
              <a:solidFill>
                <a:schemeClr val="tx1"/>
              </a:solidFill>
              <a:latin typeface="Montserrat" panose="00000500000000000000" pitchFamily="2" charset="0"/>
            </a:rPr>
            <a:t>Data Visualization: </a:t>
          </a:r>
          <a:r>
            <a:rPr lang="en-US" sz="1200" dirty="0">
              <a:solidFill>
                <a:schemeClr val="tx1"/>
              </a:solidFill>
              <a:latin typeface="Montserrat" panose="00000500000000000000" pitchFamily="2" charset="0"/>
            </a:rPr>
            <a:t>Visualize financial data for strategic decision making</a:t>
          </a:r>
        </a:p>
      </dgm:t>
    </dgm:pt>
    <dgm:pt modelId="{71CAED63-C080-4885-BF8C-53C78BEA6669}" type="parTrans" cxnId="{2B51A46A-561D-4AB8-9CB4-57BF4E6755B5}">
      <dgm:prSet/>
      <dgm:spPr/>
      <dgm:t>
        <a:bodyPr/>
        <a:lstStyle/>
        <a:p>
          <a:endParaRPr lang="en-US" sz="1600"/>
        </a:p>
      </dgm:t>
    </dgm:pt>
    <dgm:pt modelId="{99DAFC80-FE53-41C3-BE75-4D4012919CC4}" type="sibTrans" cxnId="{2B51A46A-561D-4AB8-9CB4-57BF4E6755B5}">
      <dgm:prSet/>
      <dgm:spPr/>
      <dgm:t>
        <a:bodyPr/>
        <a:lstStyle/>
        <a:p>
          <a:endParaRPr lang="en-US" sz="1600"/>
        </a:p>
      </dgm:t>
    </dgm:pt>
    <dgm:pt modelId="{AE3C7C4D-3E03-4E25-BAAC-EABBB1D3210D}">
      <dgm:prSet custT="1"/>
      <dgm:spPr/>
      <dgm:t>
        <a:bodyPr/>
        <a:lstStyle/>
        <a:p>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gm:t>
    </dgm:pt>
    <dgm:pt modelId="{D1C229EF-E537-4F24-B58E-D8642A47FD84}" type="parTrans" cxnId="{B09D65C8-25BD-42FC-941C-D5B512202C92}">
      <dgm:prSet/>
      <dgm:spPr/>
      <dgm:t>
        <a:bodyPr/>
        <a:lstStyle/>
        <a:p>
          <a:endParaRPr lang="en-US" sz="1600"/>
        </a:p>
      </dgm:t>
    </dgm:pt>
    <dgm:pt modelId="{E562EF84-C2AF-4BDE-8B33-FFA388442277}" type="sibTrans" cxnId="{B09D65C8-25BD-42FC-941C-D5B512202C92}">
      <dgm:prSet/>
      <dgm:spPr/>
      <dgm:t>
        <a:bodyPr/>
        <a:lstStyle/>
        <a:p>
          <a:endParaRPr lang="en-US" sz="1600"/>
        </a:p>
      </dgm:t>
    </dgm:pt>
    <dgm:pt modelId="{7DA81B8A-B62B-4A51-977B-9A52DE54EBFE}" type="pres">
      <dgm:prSet presAssocID="{0623B49A-4BEA-4806-B5DF-FD3F05818557}" presName="rootnode" presStyleCnt="0">
        <dgm:presLayoutVars>
          <dgm:chMax/>
          <dgm:chPref/>
          <dgm:dir/>
          <dgm:animLvl val="lvl"/>
        </dgm:presLayoutVars>
      </dgm:prSet>
      <dgm:spPr/>
    </dgm:pt>
    <dgm:pt modelId="{CB300D60-0741-498C-A923-EBB34A866CC7}" type="pres">
      <dgm:prSet presAssocID="{886BF19A-490E-4AE9-8B81-2114246FA824}" presName="composite" presStyleCnt="0"/>
      <dgm:spPr/>
    </dgm:pt>
    <dgm:pt modelId="{C4625C22-D81A-419F-9613-BFBAE512B59B}" type="pres">
      <dgm:prSet presAssocID="{886BF19A-490E-4AE9-8B81-2114246FA824}" presName="LShape" presStyleLbl="alignNode1" presStyleIdx="0" presStyleCnt="19"/>
      <dgm:spPr>
        <a:xfrm rot="5400000">
          <a:off x="236266" y="3652937"/>
          <a:ext cx="711465" cy="1183861"/>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F4A2E81-8F67-4959-B93D-2CEBB327A0DF}" type="pres">
      <dgm:prSet presAssocID="{886BF19A-490E-4AE9-8B81-2114246FA824}" presName="ParentText" presStyleLbl="revTx" presStyleIdx="0" presStyleCnt="10" custScaleX="103682">
        <dgm:presLayoutVars>
          <dgm:chMax val="0"/>
          <dgm:chPref val="0"/>
          <dgm:bulletEnabled val="1"/>
        </dgm:presLayoutVars>
      </dgm:prSet>
      <dgm:spPr/>
    </dgm:pt>
    <dgm:pt modelId="{0FEDBFAA-20FD-4EFD-81BA-D333F5C7C6CE}" type="pres">
      <dgm:prSet presAssocID="{886BF19A-490E-4AE9-8B81-2114246FA824}" presName="Triangle" presStyleLbl="alignNode1" presStyleIdx="1" presStyleCnt="19"/>
      <dgm:spPr/>
    </dgm:pt>
    <dgm:pt modelId="{36913B78-61BC-4195-92D2-0CBB7FB389CF}" type="pres">
      <dgm:prSet presAssocID="{922117AE-A955-4F0D-852B-634ADCC661F2}" presName="sibTrans" presStyleCnt="0"/>
      <dgm:spPr/>
    </dgm:pt>
    <dgm:pt modelId="{16B41999-F90D-4B0C-8126-B13CAC349CB8}" type="pres">
      <dgm:prSet presAssocID="{922117AE-A955-4F0D-852B-634ADCC661F2}" presName="space" presStyleCnt="0"/>
      <dgm:spPr/>
    </dgm:pt>
    <dgm:pt modelId="{7675A916-C173-432D-97BA-C1B903CE11AE}" type="pres">
      <dgm:prSet presAssocID="{49562AE3-D56D-40EA-A1DC-2032009BFCD2}" presName="composite" presStyleCnt="0"/>
      <dgm:spPr/>
    </dgm:pt>
    <dgm:pt modelId="{93A6179C-1932-4B81-84FA-F82BDB654634}" type="pres">
      <dgm:prSet presAssocID="{49562AE3-D56D-40EA-A1DC-2032009BFCD2}" presName="LShape" presStyleLbl="alignNode1" presStyleIdx="2" presStyleCnt="19"/>
      <dgm: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0F5B3D7A-478E-42B8-8984-9EE4EFE038DC}" type="pres">
      <dgm:prSet presAssocID="{49562AE3-D56D-40EA-A1DC-2032009BFCD2}" presName="ParentText" presStyleLbl="revTx" presStyleIdx="1" presStyleCnt="10">
        <dgm:presLayoutVars>
          <dgm:chMax val="0"/>
          <dgm:chPref val="0"/>
          <dgm:bulletEnabled val="1"/>
        </dgm:presLayoutVars>
      </dgm:prSet>
      <dgm:spPr/>
    </dgm:pt>
    <dgm:pt modelId="{29E1DAC1-EBE1-41D0-8935-5853DD0E91AD}" type="pres">
      <dgm:prSet presAssocID="{49562AE3-D56D-40EA-A1DC-2032009BFCD2}" presName="Triangle" presStyleLbl="alignNode1" presStyleIdx="3" presStyleCnt="19"/>
      <dgm:spPr/>
    </dgm:pt>
    <dgm:pt modelId="{771C048A-627E-44E1-AE1D-FC1159A00B51}" type="pres">
      <dgm:prSet presAssocID="{99DAFC80-FE53-41C3-BE75-4D4012919CC4}" presName="sibTrans" presStyleCnt="0"/>
      <dgm:spPr/>
    </dgm:pt>
    <dgm:pt modelId="{E56F5614-AD4E-4549-80F0-44CEAA2C81A4}" type="pres">
      <dgm:prSet presAssocID="{99DAFC80-FE53-41C3-BE75-4D4012919CC4}" presName="space" presStyleCnt="0"/>
      <dgm:spPr/>
    </dgm:pt>
    <dgm:pt modelId="{24EAAD07-9413-4213-86A1-F662B9C8D9D7}" type="pres">
      <dgm:prSet presAssocID="{AE3C7C4D-3E03-4E25-BAAC-EABBB1D3210D}" presName="composite" presStyleCnt="0"/>
      <dgm:spPr/>
    </dgm:pt>
    <dgm:pt modelId="{EF952AE8-69C9-46D9-B315-AC473CEB228C}" type="pres">
      <dgm:prSet presAssocID="{AE3C7C4D-3E03-4E25-BAAC-EABBB1D3210D}" presName="LShape" presStyleLbl="alignNode1" presStyleIdx="4" presStyleCnt="19"/>
      <dgm: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2A6E7D1-9518-4D8A-8CAA-5D1F468032C7}" type="pres">
      <dgm:prSet presAssocID="{AE3C7C4D-3E03-4E25-BAAC-EABBB1D3210D}" presName="ParentText" presStyleLbl="revTx" presStyleIdx="2" presStyleCnt="10">
        <dgm:presLayoutVars>
          <dgm:chMax val="0"/>
          <dgm:chPref val="0"/>
          <dgm:bulletEnabled val="1"/>
        </dgm:presLayoutVars>
      </dgm:prSet>
      <dgm:spPr/>
    </dgm:pt>
    <dgm:pt modelId="{F149D7FD-BA2C-4738-92DF-81DB60B4410A}" type="pres">
      <dgm:prSet presAssocID="{AE3C7C4D-3E03-4E25-BAAC-EABBB1D3210D}" presName="Triangle" presStyleLbl="alignNode1" presStyleIdx="5" presStyleCnt="19"/>
      <dgm:spPr/>
    </dgm:pt>
    <dgm:pt modelId="{BCD711C1-4443-4A09-BB80-8C7FE131B255}" type="pres">
      <dgm:prSet presAssocID="{E562EF84-C2AF-4BDE-8B33-FFA388442277}" presName="sibTrans" presStyleCnt="0"/>
      <dgm:spPr/>
    </dgm:pt>
    <dgm:pt modelId="{0AD771C4-5714-4F13-9103-BB0574AC101A}" type="pres">
      <dgm:prSet presAssocID="{E562EF84-C2AF-4BDE-8B33-FFA388442277}" presName="space" presStyleCnt="0"/>
      <dgm:spPr/>
    </dgm:pt>
    <dgm:pt modelId="{C21A2687-1004-48EE-81CB-A94D4FFCC185}" type="pres">
      <dgm:prSet presAssocID="{64F24879-2BC1-48B4-83A8-E421F30A80C8}" presName="composite" presStyleCnt="0"/>
      <dgm:spPr/>
    </dgm:pt>
    <dgm:pt modelId="{B312CAA0-F28C-4072-A443-4EF8735BCB16}" type="pres">
      <dgm:prSet presAssocID="{64F24879-2BC1-48B4-83A8-E421F30A80C8}" presName="LShape" presStyleLbl="alignNode1" presStyleIdx="6" presStyleCnt="19"/>
      <dgm:spPr/>
    </dgm:pt>
    <dgm:pt modelId="{71406CD4-6C97-4404-B6BA-5E21F048FD51}" type="pres">
      <dgm:prSet presAssocID="{64F24879-2BC1-48B4-83A8-E421F30A80C8}" presName="ParentText" presStyleLbl="revTx" presStyleIdx="3" presStyleCnt="10">
        <dgm:presLayoutVars>
          <dgm:chMax val="0"/>
          <dgm:chPref val="0"/>
          <dgm:bulletEnabled val="1"/>
        </dgm:presLayoutVars>
      </dgm:prSet>
      <dgm:spPr/>
    </dgm:pt>
    <dgm:pt modelId="{DEADF8E3-CEFC-4D93-8A8C-3CE0772D6F6C}" type="pres">
      <dgm:prSet presAssocID="{64F24879-2BC1-48B4-83A8-E421F30A80C8}" presName="Triangle" presStyleLbl="alignNode1" presStyleIdx="7" presStyleCnt="19"/>
      <dgm:spPr/>
    </dgm:pt>
    <dgm:pt modelId="{07924E8C-6721-4F01-B127-8B0A9C4A05E0}" type="pres">
      <dgm:prSet presAssocID="{B7BCBF17-9EE0-4775-9464-EF75715AA238}" presName="sibTrans" presStyleCnt="0"/>
      <dgm:spPr/>
    </dgm:pt>
    <dgm:pt modelId="{EFC52B77-8CDD-453E-BB4C-B8545B8BC907}" type="pres">
      <dgm:prSet presAssocID="{B7BCBF17-9EE0-4775-9464-EF75715AA238}" presName="space" presStyleCnt="0"/>
      <dgm:spPr/>
    </dgm:pt>
    <dgm:pt modelId="{0E89D3E0-A41F-4766-873F-966B54760671}" type="pres">
      <dgm:prSet presAssocID="{97BEEFBB-3527-43A5-B8E3-509E77758131}" presName="composite" presStyleCnt="0"/>
      <dgm:spPr/>
    </dgm:pt>
    <dgm:pt modelId="{B7410BA8-C006-4128-AA92-8589DF7CC447}" type="pres">
      <dgm:prSet presAssocID="{97BEEFBB-3527-43A5-B8E3-509E77758131}" presName="LShape" presStyleLbl="alignNode1" presStyleIdx="8" presStyleCnt="19"/>
      <dgm:spPr/>
    </dgm:pt>
    <dgm:pt modelId="{2C0EF09D-8F5B-4033-8831-CADC0039BC66}" type="pres">
      <dgm:prSet presAssocID="{97BEEFBB-3527-43A5-B8E3-509E77758131}" presName="ParentText" presStyleLbl="revTx" presStyleIdx="4" presStyleCnt="10">
        <dgm:presLayoutVars>
          <dgm:chMax val="0"/>
          <dgm:chPref val="0"/>
          <dgm:bulletEnabled val="1"/>
        </dgm:presLayoutVars>
      </dgm:prSet>
      <dgm:spPr/>
    </dgm:pt>
    <dgm:pt modelId="{F725DD43-9CC5-40EC-A2D9-A7481CC66CD7}" type="pres">
      <dgm:prSet presAssocID="{97BEEFBB-3527-43A5-B8E3-509E77758131}" presName="Triangle" presStyleLbl="alignNode1" presStyleIdx="9" presStyleCnt="19"/>
      <dgm:spPr/>
    </dgm:pt>
    <dgm:pt modelId="{3A216797-C781-4A87-9D62-30A606B8F16C}" type="pres">
      <dgm:prSet presAssocID="{A7A1B8FE-FD8B-4801-93C4-0F7F9C0E8865}" presName="sibTrans" presStyleCnt="0"/>
      <dgm:spPr/>
    </dgm:pt>
    <dgm:pt modelId="{6166405E-FD3C-47B4-9DB8-D68E6721C87A}" type="pres">
      <dgm:prSet presAssocID="{A7A1B8FE-FD8B-4801-93C4-0F7F9C0E8865}" presName="space" presStyleCnt="0"/>
      <dgm:spPr/>
    </dgm:pt>
    <dgm:pt modelId="{F2263CDE-E381-4DF7-93D8-4D901B906B80}" type="pres">
      <dgm:prSet presAssocID="{225DC186-8542-4D20-8B0F-B05B34327DB5}" presName="composite" presStyleCnt="0"/>
      <dgm:spPr/>
    </dgm:pt>
    <dgm:pt modelId="{0E53CE91-D6E0-4C3A-92AA-1E76BE916855}" type="pres">
      <dgm:prSet presAssocID="{225DC186-8542-4D20-8B0F-B05B34327DB5}" presName="LShape" presStyleLbl="alignNode1" presStyleIdx="10" presStyleCnt="19"/>
      <dgm:spPr/>
    </dgm:pt>
    <dgm:pt modelId="{AC51FD32-0B98-4E32-9A50-08AA76815A6F}" type="pres">
      <dgm:prSet presAssocID="{225DC186-8542-4D20-8B0F-B05B34327DB5}" presName="ParentText" presStyleLbl="revTx" presStyleIdx="5" presStyleCnt="10">
        <dgm:presLayoutVars>
          <dgm:chMax val="0"/>
          <dgm:chPref val="0"/>
          <dgm:bulletEnabled val="1"/>
        </dgm:presLayoutVars>
      </dgm:prSet>
      <dgm:spPr/>
    </dgm:pt>
    <dgm:pt modelId="{31E4F275-FDD2-4EF9-B25B-90CA047E035F}" type="pres">
      <dgm:prSet presAssocID="{225DC186-8542-4D20-8B0F-B05B34327DB5}" presName="Triangle" presStyleLbl="alignNode1" presStyleIdx="11" presStyleCnt="19"/>
      <dgm:spPr/>
    </dgm:pt>
    <dgm:pt modelId="{F26EECFB-214E-40E6-ADC7-DB4C5864F0D1}" type="pres">
      <dgm:prSet presAssocID="{57679991-CFCF-49E2-BF33-4981DFB1C766}" presName="sibTrans" presStyleCnt="0"/>
      <dgm:spPr/>
    </dgm:pt>
    <dgm:pt modelId="{27F8DC15-F474-44E6-913E-A8A222813D09}" type="pres">
      <dgm:prSet presAssocID="{57679991-CFCF-49E2-BF33-4981DFB1C766}" presName="space" presStyleCnt="0"/>
      <dgm:spPr/>
    </dgm:pt>
    <dgm:pt modelId="{EF2D0C55-470D-465F-9E66-637B63FAFDB0}" type="pres">
      <dgm:prSet presAssocID="{97552BD8-92D8-416D-9A3F-6E9010FD1228}" presName="composite" presStyleCnt="0"/>
      <dgm:spPr/>
    </dgm:pt>
    <dgm:pt modelId="{DC74820E-BE11-4BB6-B887-570C0E0F6587}" type="pres">
      <dgm:prSet presAssocID="{97552BD8-92D8-416D-9A3F-6E9010FD1228}" presName="LShape" presStyleLbl="alignNode1" presStyleIdx="12" presStyleCnt="19"/>
      <dgm:spPr/>
    </dgm:pt>
    <dgm:pt modelId="{A6419D1A-4C85-4E07-9765-6838BEAEA4A8}" type="pres">
      <dgm:prSet presAssocID="{97552BD8-92D8-416D-9A3F-6E9010FD1228}" presName="ParentText" presStyleLbl="revTx" presStyleIdx="6" presStyleCnt="10">
        <dgm:presLayoutVars>
          <dgm:chMax val="0"/>
          <dgm:chPref val="0"/>
          <dgm:bulletEnabled val="1"/>
        </dgm:presLayoutVars>
      </dgm:prSet>
      <dgm:spPr/>
    </dgm:pt>
    <dgm:pt modelId="{D9A38C47-C64F-45E7-AB5A-B85D28A61A9A}" type="pres">
      <dgm:prSet presAssocID="{97552BD8-92D8-416D-9A3F-6E9010FD1228}" presName="Triangle" presStyleLbl="alignNode1" presStyleIdx="13" presStyleCnt="19"/>
      <dgm:spPr/>
    </dgm:pt>
    <dgm:pt modelId="{4C1188A2-0CD5-4429-BF5A-42552191A77D}" type="pres">
      <dgm:prSet presAssocID="{07A24391-D0F3-4666-89D0-749A1FEC7934}" presName="sibTrans" presStyleCnt="0"/>
      <dgm:spPr/>
    </dgm:pt>
    <dgm:pt modelId="{C8D54577-3D81-4DE5-BCFA-55B522342CA1}" type="pres">
      <dgm:prSet presAssocID="{07A24391-D0F3-4666-89D0-749A1FEC7934}" presName="space" presStyleCnt="0"/>
      <dgm:spPr/>
    </dgm:pt>
    <dgm:pt modelId="{0CCEF646-0BEF-4586-9E6E-B6A205FA8D4A}" type="pres">
      <dgm:prSet presAssocID="{DF4F9296-0282-43B4-9ECD-57314A8FC8A7}" presName="composite" presStyleCnt="0"/>
      <dgm:spPr/>
    </dgm:pt>
    <dgm:pt modelId="{6594999E-E398-40A3-9A39-2EAD4283CB48}" type="pres">
      <dgm:prSet presAssocID="{DF4F9296-0282-43B4-9ECD-57314A8FC8A7}" presName="LShape" presStyleLbl="alignNode1" presStyleIdx="14" presStyleCnt="19"/>
      <dgm:spPr/>
    </dgm:pt>
    <dgm:pt modelId="{C870ABF1-04EA-48C3-8319-B54C7EBB8345}" type="pres">
      <dgm:prSet presAssocID="{DF4F9296-0282-43B4-9ECD-57314A8FC8A7}" presName="ParentText" presStyleLbl="revTx" presStyleIdx="7" presStyleCnt="10">
        <dgm:presLayoutVars>
          <dgm:chMax val="0"/>
          <dgm:chPref val="0"/>
          <dgm:bulletEnabled val="1"/>
        </dgm:presLayoutVars>
      </dgm:prSet>
      <dgm:spPr/>
    </dgm:pt>
    <dgm:pt modelId="{16645BA0-8A3C-4840-9068-AE662C28D8B9}" type="pres">
      <dgm:prSet presAssocID="{DF4F9296-0282-43B4-9ECD-57314A8FC8A7}" presName="Triangle" presStyleLbl="alignNode1" presStyleIdx="15" presStyleCnt="19"/>
      <dgm:spPr/>
    </dgm:pt>
    <dgm:pt modelId="{1D6C07AF-9424-4FF3-8033-A550F2A45FE9}" type="pres">
      <dgm:prSet presAssocID="{A5738935-85B8-4EE9-965F-4D40FE14BBFC}" presName="sibTrans" presStyleCnt="0"/>
      <dgm:spPr/>
    </dgm:pt>
    <dgm:pt modelId="{E6434B5E-3CB9-44E0-9BC1-6C4AAE4E71CE}" type="pres">
      <dgm:prSet presAssocID="{A5738935-85B8-4EE9-965F-4D40FE14BBFC}" presName="space" presStyleCnt="0"/>
      <dgm:spPr/>
    </dgm:pt>
    <dgm:pt modelId="{47EB1726-1DC3-48AC-965A-D1647F2F297D}" type="pres">
      <dgm:prSet presAssocID="{FCEBDDEC-5388-4BEE-AA75-275D4E2F90D0}" presName="composite" presStyleCnt="0"/>
      <dgm:spPr/>
    </dgm:pt>
    <dgm:pt modelId="{88EC4780-3413-4854-B84D-5FFB41609D8B}" type="pres">
      <dgm:prSet presAssocID="{FCEBDDEC-5388-4BEE-AA75-275D4E2F90D0}" presName="LShape" presStyleLbl="alignNode1" presStyleIdx="16" presStyleCnt="19"/>
      <dgm:spPr/>
    </dgm:pt>
    <dgm:pt modelId="{F9A6CFFE-55A9-4B00-A58B-936BA645BEF4}" type="pres">
      <dgm:prSet presAssocID="{FCEBDDEC-5388-4BEE-AA75-275D4E2F90D0}" presName="ParentText" presStyleLbl="revTx" presStyleIdx="8" presStyleCnt="10">
        <dgm:presLayoutVars>
          <dgm:chMax val="0"/>
          <dgm:chPref val="0"/>
          <dgm:bulletEnabled val="1"/>
        </dgm:presLayoutVars>
      </dgm:prSet>
      <dgm:spPr/>
    </dgm:pt>
    <dgm:pt modelId="{A43E1019-4E0B-4D4D-A8AC-01DFFBF5D923}" type="pres">
      <dgm:prSet presAssocID="{FCEBDDEC-5388-4BEE-AA75-275D4E2F90D0}" presName="Triangle" presStyleLbl="alignNode1" presStyleIdx="17" presStyleCnt="19"/>
      <dgm:spPr/>
    </dgm:pt>
    <dgm:pt modelId="{6789626B-EF94-49EC-BD15-6D8E9E741DDA}" type="pres">
      <dgm:prSet presAssocID="{53F4235C-3967-4808-9793-FA3AC76EF21C}" presName="sibTrans" presStyleCnt="0"/>
      <dgm:spPr/>
    </dgm:pt>
    <dgm:pt modelId="{CE2F4ED8-0917-40D9-AE03-B4AC73DCA4FE}" type="pres">
      <dgm:prSet presAssocID="{53F4235C-3967-4808-9793-FA3AC76EF21C}" presName="space" presStyleCnt="0"/>
      <dgm:spPr/>
    </dgm:pt>
    <dgm:pt modelId="{F0A7C5B9-DD79-4464-BA00-8C02EB1379FE}" type="pres">
      <dgm:prSet presAssocID="{BFD8AF1C-970F-4B02-82ED-ADA5ADF39969}" presName="composite" presStyleCnt="0"/>
      <dgm:spPr/>
    </dgm:pt>
    <dgm:pt modelId="{5103701B-819B-442F-9E9B-EE9CB7A99AF5}" type="pres">
      <dgm:prSet presAssocID="{BFD8AF1C-970F-4B02-82ED-ADA5ADF39969}" presName="LShape" presStyleLbl="alignNode1" presStyleIdx="18" presStyleCnt="19"/>
      <dgm:spPr/>
    </dgm:pt>
    <dgm:pt modelId="{F7452ED2-5DAA-4ADC-8813-3B8347BCD038}" type="pres">
      <dgm:prSet presAssocID="{BFD8AF1C-970F-4B02-82ED-ADA5ADF39969}" presName="ParentText" presStyleLbl="revTx" presStyleIdx="9" presStyleCnt="10">
        <dgm:presLayoutVars>
          <dgm:chMax val="0"/>
          <dgm:chPref val="0"/>
          <dgm:bulletEnabled val="1"/>
        </dgm:presLayoutVars>
      </dgm:prSet>
      <dgm:spPr/>
    </dgm:pt>
  </dgm:ptLst>
  <dgm:cxnLst>
    <dgm:cxn modelId="{94D1F809-A950-48F6-8E5F-0A4793EC7350}" srcId="{0623B49A-4BEA-4806-B5DF-FD3F05818557}" destId="{97BEEFBB-3527-43A5-B8E3-509E77758131}" srcOrd="4" destOrd="0" parTransId="{E7399595-75C3-48A1-89AE-12B360354B39}" sibTransId="{A7A1B8FE-FD8B-4801-93C4-0F7F9C0E8865}"/>
    <dgm:cxn modelId="{E798A50B-BBCB-4941-AAE6-7F12647EB08E}" type="presOf" srcId="{FCEBDDEC-5388-4BEE-AA75-275D4E2F90D0}" destId="{F9A6CFFE-55A9-4B00-A58B-936BA645BEF4}" srcOrd="0" destOrd="0" presId="urn:microsoft.com/office/officeart/2009/3/layout/StepUpProcess"/>
    <dgm:cxn modelId="{7E564F15-4F16-4F9C-813A-DA482208AD8D}" srcId="{0623B49A-4BEA-4806-B5DF-FD3F05818557}" destId="{225DC186-8542-4D20-8B0F-B05B34327DB5}" srcOrd="5" destOrd="0" parTransId="{6E912119-34B1-4061-9D42-E4DA75B0D80D}" sibTransId="{57679991-CFCF-49E2-BF33-4981DFB1C766}"/>
    <dgm:cxn modelId="{8C8E7123-8809-47A8-BE9C-DC4FBA475D2D}" srcId="{0623B49A-4BEA-4806-B5DF-FD3F05818557}" destId="{FCEBDDEC-5388-4BEE-AA75-275D4E2F90D0}" srcOrd="8" destOrd="0" parTransId="{AFFF4ABA-104D-4A62-9B6B-CED576581E7E}" sibTransId="{53F4235C-3967-4808-9793-FA3AC76EF21C}"/>
    <dgm:cxn modelId="{17BF372F-DC09-48A9-B846-4C56229D55AE}" type="presOf" srcId="{BFD8AF1C-970F-4B02-82ED-ADA5ADF39969}" destId="{F7452ED2-5DAA-4ADC-8813-3B8347BCD038}" srcOrd="0" destOrd="0" presId="urn:microsoft.com/office/officeart/2009/3/layout/StepUpProcess"/>
    <dgm:cxn modelId="{2DD67E5D-BFC2-44D0-820E-A413D609F48E}" type="presOf" srcId="{225DC186-8542-4D20-8B0F-B05B34327DB5}" destId="{AC51FD32-0B98-4E32-9A50-08AA76815A6F}" srcOrd="0" destOrd="0" presId="urn:microsoft.com/office/officeart/2009/3/layout/StepUpProcess"/>
    <dgm:cxn modelId="{6075E45E-5930-4B41-A29B-AE22EEFB8F87}" type="presOf" srcId="{97552BD8-92D8-416D-9A3F-6E9010FD1228}" destId="{A6419D1A-4C85-4E07-9765-6838BEAEA4A8}" srcOrd="0" destOrd="0" presId="urn:microsoft.com/office/officeart/2009/3/layout/StepUpProcess"/>
    <dgm:cxn modelId="{47556065-FC13-4831-A7D6-09AC2B3485B2}" srcId="{0623B49A-4BEA-4806-B5DF-FD3F05818557}" destId="{97552BD8-92D8-416D-9A3F-6E9010FD1228}" srcOrd="6" destOrd="0" parTransId="{9507BD5E-AE9F-463C-B773-B4DCE6DC5ABE}" sibTransId="{07A24391-D0F3-4666-89D0-749A1FEC7934}"/>
    <dgm:cxn modelId="{83D22B47-0938-4FF5-B82B-3EC95F8E63EC}" srcId="{0623B49A-4BEA-4806-B5DF-FD3F05818557}" destId="{DF4F9296-0282-43B4-9ECD-57314A8FC8A7}" srcOrd="7" destOrd="0" parTransId="{DF7B4D71-B225-4490-9421-B9ADB90E22BB}" sibTransId="{A5738935-85B8-4EE9-965F-4D40FE14BBFC}"/>
    <dgm:cxn modelId="{F018BA67-46A6-40C2-9D05-1F34958DC745}" srcId="{0623B49A-4BEA-4806-B5DF-FD3F05818557}" destId="{BFD8AF1C-970F-4B02-82ED-ADA5ADF39969}" srcOrd="9" destOrd="0" parTransId="{0B6D19E2-F46D-49F7-95CB-999682FFB4BB}" sibTransId="{3FEB8C10-57F0-4608-BC1C-0C795BB60026}"/>
    <dgm:cxn modelId="{2B51A46A-561D-4AB8-9CB4-57BF4E6755B5}" srcId="{0623B49A-4BEA-4806-B5DF-FD3F05818557}" destId="{49562AE3-D56D-40EA-A1DC-2032009BFCD2}" srcOrd="1" destOrd="0" parTransId="{71CAED63-C080-4885-BF8C-53C78BEA6669}" sibTransId="{99DAFC80-FE53-41C3-BE75-4D4012919CC4}"/>
    <dgm:cxn modelId="{275B306E-A6CB-47E9-A99A-2840D803FBB4}" type="presOf" srcId="{AE3C7C4D-3E03-4E25-BAAC-EABBB1D3210D}" destId="{D2A6E7D1-9518-4D8A-8CAA-5D1F468032C7}" srcOrd="0" destOrd="0" presId="urn:microsoft.com/office/officeart/2009/3/layout/StepUpProcess"/>
    <dgm:cxn modelId="{C46DFA52-5372-458F-B216-FD84DB71D475}" srcId="{0623B49A-4BEA-4806-B5DF-FD3F05818557}" destId="{64F24879-2BC1-48B4-83A8-E421F30A80C8}" srcOrd="3" destOrd="0" parTransId="{96433CE6-22B1-41E2-8CCF-C9A669E4F8E8}" sibTransId="{B7BCBF17-9EE0-4775-9464-EF75715AA238}"/>
    <dgm:cxn modelId="{CB6C6475-2A7F-423A-A1CA-7A44901A5491}" type="presOf" srcId="{49562AE3-D56D-40EA-A1DC-2032009BFCD2}" destId="{0F5B3D7A-478E-42B8-8984-9EE4EFE038DC}" srcOrd="0" destOrd="0" presId="urn:microsoft.com/office/officeart/2009/3/layout/StepUpProcess"/>
    <dgm:cxn modelId="{1658317D-B363-41E0-9648-A3E1C7201D89}" type="presOf" srcId="{64F24879-2BC1-48B4-83A8-E421F30A80C8}" destId="{71406CD4-6C97-4404-B6BA-5E21F048FD51}" srcOrd="0" destOrd="0" presId="urn:microsoft.com/office/officeart/2009/3/layout/StepUpProcess"/>
    <dgm:cxn modelId="{ED4D718A-7690-4964-B4D3-590A21A42E30}" type="presOf" srcId="{DF4F9296-0282-43B4-9ECD-57314A8FC8A7}" destId="{C870ABF1-04EA-48C3-8319-B54C7EBB8345}" srcOrd="0" destOrd="0" presId="urn:microsoft.com/office/officeart/2009/3/layout/StepUpProcess"/>
    <dgm:cxn modelId="{B09D65C8-25BD-42FC-941C-D5B512202C92}" srcId="{0623B49A-4BEA-4806-B5DF-FD3F05818557}" destId="{AE3C7C4D-3E03-4E25-BAAC-EABBB1D3210D}" srcOrd="2" destOrd="0" parTransId="{D1C229EF-E537-4F24-B58E-D8642A47FD84}" sibTransId="{E562EF84-C2AF-4BDE-8B33-FFA388442277}"/>
    <dgm:cxn modelId="{E130B6C8-27B8-47C4-82B3-D97390DDACEC}" type="presOf" srcId="{886BF19A-490E-4AE9-8B81-2114246FA824}" destId="{DF4A2E81-8F67-4959-B93D-2CEBB327A0DF}" srcOrd="0" destOrd="0" presId="urn:microsoft.com/office/officeart/2009/3/layout/StepUpProcess"/>
    <dgm:cxn modelId="{115CF8C8-AFD9-43B9-AA8A-67715E61EEE1}" type="presOf" srcId="{0623B49A-4BEA-4806-B5DF-FD3F05818557}" destId="{7DA81B8A-B62B-4A51-977B-9A52DE54EBFE}" srcOrd="0" destOrd="0" presId="urn:microsoft.com/office/officeart/2009/3/layout/StepUpProcess"/>
    <dgm:cxn modelId="{DA2074FE-F307-49A3-8568-427F0C0C0977}" type="presOf" srcId="{97BEEFBB-3527-43A5-B8E3-509E77758131}" destId="{2C0EF09D-8F5B-4033-8831-CADC0039BC66}" srcOrd="0" destOrd="0" presId="urn:microsoft.com/office/officeart/2009/3/layout/StepUpProcess"/>
    <dgm:cxn modelId="{8383E7FF-8120-4D9E-AD78-F4781626C1E4}" srcId="{0623B49A-4BEA-4806-B5DF-FD3F05818557}" destId="{886BF19A-490E-4AE9-8B81-2114246FA824}" srcOrd="0" destOrd="0" parTransId="{C477C0ED-61AB-41E5-80FF-3C2BA8BC53A1}" sibTransId="{922117AE-A955-4F0D-852B-634ADCC661F2}"/>
    <dgm:cxn modelId="{E91BE730-0471-4D9C-9E5B-14719948912D}" type="presParOf" srcId="{7DA81B8A-B62B-4A51-977B-9A52DE54EBFE}" destId="{CB300D60-0741-498C-A923-EBB34A866CC7}" srcOrd="0" destOrd="0" presId="urn:microsoft.com/office/officeart/2009/3/layout/StepUpProcess"/>
    <dgm:cxn modelId="{B6F7EC28-5BE9-483B-A45C-063313489566}" type="presParOf" srcId="{CB300D60-0741-498C-A923-EBB34A866CC7}" destId="{C4625C22-D81A-419F-9613-BFBAE512B59B}" srcOrd="0" destOrd="0" presId="urn:microsoft.com/office/officeart/2009/3/layout/StepUpProcess"/>
    <dgm:cxn modelId="{180E9872-F11F-49CF-A2B3-285A07E9B7CA}" type="presParOf" srcId="{CB300D60-0741-498C-A923-EBB34A866CC7}" destId="{DF4A2E81-8F67-4959-B93D-2CEBB327A0DF}" srcOrd="1" destOrd="0" presId="urn:microsoft.com/office/officeart/2009/3/layout/StepUpProcess"/>
    <dgm:cxn modelId="{E3258EDD-0D19-4F8C-9946-C786CE40470C}" type="presParOf" srcId="{CB300D60-0741-498C-A923-EBB34A866CC7}" destId="{0FEDBFAA-20FD-4EFD-81BA-D333F5C7C6CE}" srcOrd="2" destOrd="0" presId="urn:microsoft.com/office/officeart/2009/3/layout/StepUpProcess"/>
    <dgm:cxn modelId="{207A230B-1B87-4AAF-B737-4F327347FDFE}" type="presParOf" srcId="{7DA81B8A-B62B-4A51-977B-9A52DE54EBFE}" destId="{36913B78-61BC-4195-92D2-0CBB7FB389CF}" srcOrd="1" destOrd="0" presId="urn:microsoft.com/office/officeart/2009/3/layout/StepUpProcess"/>
    <dgm:cxn modelId="{27B44E19-B964-42F7-BE75-D1D0E253866C}" type="presParOf" srcId="{36913B78-61BC-4195-92D2-0CBB7FB389CF}" destId="{16B41999-F90D-4B0C-8126-B13CAC349CB8}" srcOrd="0" destOrd="0" presId="urn:microsoft.com/office/officeart/2009/3/layout/StepUpProcess"/>
    <dgm:cxn modelId="{1EEA4814-F5A4-40DC-9ABB-0675D75FD210}" type="presParOf" srcId="{7DA81B8A-B62B-4A51-977B-9A52DE54EBFE}" destId="{7675A916-C173-432D-97BA-C1B903CE11AE}" srcOrd="2" destOrd="0" presId="urn:microsoft.com/office/officeart/2009/3/layout/StepUpProcess"/>
    <dgm:cxn modelId="{2EEB38E6-E6DC-4B04-BBD3-614BF7855653}" type="presParOf" srcId="{7675A916-C173-432D-97BA-C1B903CE11AE}" destId="{93A6179C-1932-4B81-84FA-F82BDB654634}" srcOrd="0" destOrd="0" presId="urn:microsoft.com/office/officeart/2009/3/layout/StepUpProcess"/>
    <dgm:cxn modelId="{AE239B56-3350-4D96-805D-CFAB593A6872}" type="presParOf" srcId="{7675A916-C173-432D-97BA-C1B903CE11AE}" destId="{0F5B3D7A-478E-42B8-8984-9EE4EFE038DC}" srcOrd="1" destOrd="0" presId="urn:microsoft.com/office/officeart/2009/3/layout/StepUpProcess"/>
    <dgm:cxn modelId="{BCF7566D-2452-4565-A075-18460A31B289}" type="presParOf" srcId="{7675A916-C173-432D-97BA-C1B903CE11AE}" destId="{29E1DAC1-EBE1-41D0-8935-5853DD0E91AD}" srcOrd="2" destOrd="0" presId="urn:microsoft.com/office/officeart/2009/3/layout/StepUpProcess"/>
    <dgm:cxn modelId="{26925F30-1F0B-482E-B978-0BE2463D2FD3}" type="presParOf" srcId="{7DA81B8A-B62B-4A51-977B-9A52DE54EBFE}" destId="{771C048A-627E-44E1-AE1D-FC1159A00B51}" srcOrd="3" destOrd="0" presId="urn:microsoft.com/office/officeart/2009/3/layout/StepUpProcess"/>
    <dgm:cxn modelId="{47771F27-BF9F-4B04-9E1F-84D4BE5238A4}" type="presParOf" srcId="{771C048A-627E-44E1-AE1D-FC1159A00B51}" destId="{E56F5614-AD4E-4549-80F0-44CEAA2C81A4}" srcOrd="0" destOrd="0" presId="urn:microsoft.com/office/officeart/2009/3/layout/StepUpProcess"/>
    <dgm:cxn modelId="{9B960262-338B-45FC-941F-E8B68587CBCB}" type="presParOf" srcId="{7DA81B8A-B62B-4A51-977B-9A52DE54EBFE}" destId="{24EAAD07-9413-4213-86A1-F662B9C8D9D7}" srcOrd="4" destOrd="0" presId="urn:microsoft.com/office/officeart/2009/3/layout/StepUpProcess"/>
    <dgm:cxn modelId="{01E104EF-4488-4618-AE4E-BEFE4F626417}" type="presParOf" srcId="{24EAAD07-9413-4213-86A1-F662B9C8D9D7}" destId="{EF952AE8-69C9-46D9-B315-AC473CEB228C}" srcOrd="0" destOrd="0" presId="urn:microsoft.com/office/officeart/2009/3/layout/StepUpProcess"/>
    <dgm:cxn modelId="{F62CC69E-C2E2-4D61-AF14-8B76C01CC927}" type="presParOf" srcId="{24EAAD07-9413-4213-86A1-F662B9C8D9D7}" destId="{D2A6E7D1-9518-4D8A-8CAA-5D1F468032C7}" srcOrd="1" destOrd="0" presId="urn:microsoft.com/office/officeart/2009/3/layout/StepUpProcess"/>
    <dgm:cxn modelId="{015AB374-4716-4DF0-ADDE-53F3B36E81FE}" type="presParOf" srcId="{24EAAD07-9413-4213-86A1-F662B9C8D9D7}" destId="{F149D7FD-BA2C-4738-92DF-81DB60B4410A}" srcOrd="2" destOrd="0" presId="urn:microsoft.com/office/officeart/2009/3/layout/StepUpProcess"/>
    <dgm:cxn modelId="{51FDD419-48F6-40E3-B16D-C79E3DE7A86E}" type="presParOf" srcId="{7DA81B8A-B62B-4A51-977B-9A52DE54EBFE}" destId="{BCD711C1-4443-4A09-BB80-8C7FE131B255}" srcOrd="5" destOrd="0" presId="urn:microsoft.com/office/officeart/2009/3/layout/StepUpProcess"/>
    <dgm:cxn modelId="{CE206F61-D2CF-46B6-90EF-4C128435E50D}" type="presParOf" srcId="{BCD711C1-4443-4A09-BB80-8C7FE131B255}" destId="{0AD771C4-5714-4F13-9103-BB0574AC101A}" srcOrd="0" destOrd="0" presId="urn:microsoft.com/office/officeart/2009/3/layout/StepUpProcess"/>
    <dgm:cxn modelId="{227A3063-5C6A-4F3C-8C55-6A9A49455957}" type="presParOf" srcId="{7DA81B8A-B62B-4A51-977B-9A52DE54EBFE}" destId="{C21A2687-1004-48EE-81CB-A94D4FFCC185}" srcOrd="6" destOrd="0" presId="urn:microsoft.com/office/officeart/2009/3/layout/StepUpProcess"/>
    <dgm:cxn modelId="{5065BF00-64E3-49AF-8946-BD9DDFCDA448}" type="presParOf" srcId="{C21A2687-1004-48EE-81CB-A94D4FFCC185}" destId="{B312CAA0-F28C-4072-A443-4EF8735BCB16}" srcOrd="0" destOrd="0" presId="urn:microsoft.com/office/officeart/2009/3/layout/StepUpProcess"/>
    <dgm:cxn modelId="{FCDFC3AD-4126-4485-98C9-44E0688C4BD7}" type="presParOf" srcId="{C21A2687-1004-48EE-81CB-A94D4FFCC185}" destId="{71406CD4-6C97-4404-B6BA-5E21F048FD51}" srcOrd="1" destOrd="0" presId="urn:microsoft.com/office/officeart/2009/3/layout/StepUpProcess"/>
    <dgm:cxn modelId="{62C4DE73-A590-4454-80F1-D4CC2316E681}" type="presParOf" srcId="{C21A2687-1004-48EE-81CB-A94D4FFCC185}" destId="{DEADF8E3-CEFC-4D93-8A8C-3CE0772D6F6C}" srcOrd="2" destOrd="0" presId="urn:microsoft.com/office/officeart/2009/3/layout/StepUpProcess"/>
    <dgm:cxn modelId="{9DEA8418-3B3E-4B00-8514-E309B2179DBE}" type="presParOf" srcId="{7DA81B8A-B62B-4A51-977B-9A52DE54EBFE}" destId="{07924E8C-6721-4F01-B127-8B0A9C4A05E0}" srcOrd="7" destOrd="0" presId="urn:microsoft.com/office/officeart/2009/3/layout/StepUpProcess"/>
    <dgm:cxn modelId="{EA5EE20E-1F06-43CF-AC4C-5E1EFA8D421A}" type="presParOf" srcId="{07924E8C-6721-4F01-B127-8B0A9C4A05E0}" destId="{EFC52B77-8CDD-453E-BB4C-B8545B8BC907}" srcOrd="0" destOrd="0" presId="urn:microsoft.com/office/officeart/2009/3/layout/StepUpProcess"/>
    <dgm:cxn modelId="{FF38A328-BB4D-42A1-A9BD-DF5A43C52DBE}" type="presParOf" srcId="{7DA81B8A-B62B-4A51-977B-9A52DE54EBFE}" destId="{0E89D3E0-A41F-4766-873F-966B54760671}" srcOrd="8" destOrd="0" presId="urn:microsoft.com/office/officeart/2009/3/layout/StepUpProcess"/>
    <dgm:cxn modelId="{614B0E39-A3BB-42A6-8B0D-447C47311678}" type="presParOf" srcId="{0E89D3E0-A41F-4766-873F-966B54760671}" destId="{B7410BA8-C006-4128-AA92-8589DF7CC447}" srcOrd="0" destOrd="0" presId="urn:microsoft.com/office/officeart/2009/3/layout/StepUpProcess"/>
    <dgm:cxn modelId="{0AD5FDF2-9BBF-4F0B-943B-C8D883F75F55}" type="presParOf" srcId="{0E89D3E0-A41F-4766-873F-966B54760671}" destId="{2C0EF09D-8F5B-4033-8831-CADC0039BC66}" srcOrd="1" destOrd="0" presId="urn:microsoft.com/office/officeart/2009/3/layout/StepUpProcess"/>
    <dgm:cxn modelId="{23907388-B4F3-4FED-A4FD-DB27579104BA}" type="presParOf" srcId="{0E89D3E0-A41F-4766-873F-966B54760671}" destId="{F725DD43-9CC5-40EC-A2D9-A7481CC66CD7}" srcOrd="2" destOrd="0" presId="urn:microsoft.com/office/officeart/2009/3/layout/StepUpProcess"/>
    <dgm:cxn modelId="{D658D595-0740-4D80-AA5E-2D09F8FAF07D}" type="presParOf" srcId="{7DA81B8A-B62B-4A51-977B-9A52DE54EBFE}" destId="{3A216797-C781-4A87-9D62-30A606B8F16C}" srcOrd="9" destOrd="0" presId="urn:microsoft.com/office/officeart/2009/3/layout/StepUpProcess"/>
    <dgm:cxn modelId="{44C13EE2-F1E1-4127-923C-87FB32B4643E}" type="presParOf" srcId="{3A216797-C781-4A87-9D62-30A606B8F16C}" destId="{6166405E-FD3C-47B4-9DB8-D68E6721C87A}" srcOrd="0" destOrd="0" presId="urn:microsoft.com/office/officeart/2009/3/layout/StepUpProcess"/>
    <dgm:cxn modelId="{60D398AC-CF1D-42CC-8B09-3707F38D40AA}" type="presParOf" srcId="{7DA81B8A-B62B-4A51-977B-9A52DE54EBFE}" destId="{F2263CDE-E381-4DF7-93D8-4D901B906B80}" srcOrd="10" destOrd="0" presId="urn:microsoft.com/office/officeart/2009/3/layout/StepUpProcess"/>
    <dgm:cxn modelId="{4F33D5EA-6201-4D1A-880A-460BF357FB05}" type="presParOf" srcId="{F2263CDE-E381-4DF7-93D8-4D901B906B80}" destId="{0E53CE91-D6E0-4C3A-92AA-1E76BE916855}" srcOrd="0" destOrd="0" presId="urn:microsoft.com/office/officeart/2009/3/layout/StepUpProcess"/>
    <dgm:cxn modelId="{D583192A-9401-43D1-8EA1-CD89D92135D3}" type="presParOf" srcId="{F2263CDE-E381-4DF7-93D8-4D901B906B80}" destId="{AC51FD32-0B98-4E32-9A50-08AA76815A6F}" srcOrd="1" destOrd="0" presId="urn:microsoft.com/office/officeart/2009/3/layout/StepUpProcess"/>
    <dgm:cxn modelId="{7D4258FA-D1C9-46B7-820D-0D58EB7E9BC2}" type="presParOf" srcId="{F2263CDE-E381-4DF7-93D8-4D901B906B80}" destId="{31E4F275-FDD2-4EF9-B25B-90CA047E035F}" srcOrd="2" destOrd="0" presId="urn:microsoft.com/office/officeart/2009/3/layout/StepUpProcess"/>
    <dgm:cxn modelId="{FC6752F8-22D5-454F-8E75-6BEBF7783571}" type="presParOf" srcId="{7DA81B8A-B62B-4A51-977B-9A52DE54EBFE}" destId="{F26EECFB-214E-40E6-ADC7-DB4C5864F0D1}" srcOrd="11" destOrd="0" presId="urn:microsoft.com/office/officeart/2009/3/layout/StepUpProcess"/>
    <dgm:cxn modelId="{52CE6D3E-F057-48D3-A2C4-25A68A6A924E}" type="presParOf" srcId="{F26EECFB-214E-40E6-ADC7-DB4C5864F0D1}" destId="{27F8DC15-F474-44E6-913E-A8A222813D09}" srcOrd="0" destOrd="0" presId="urn:microsoft.com/office/officeart/2009/3/layout/StepUpProcess"/>
    <dgm:cxn modelId="{5AF93EC0-AE37-47E2-AF0D-F7B3D7BDAA64}" type="presParOf" srcId="{7DA81B8A-B62B-4A51-977B-9A52DE54EBFE}" destId="{EF2D0C55-470D-465F-9E66-637B63FAFDB0}" srcOrd="12" destOrd="0" presId="urn:microsoft.com/office/officeart/2009/3/layout/StepUpProcess"/>
    <dgm:cxn modelId="{F5308D16-6A8F-4484-8C10-05E6067FE03A}" type="presParOf" srcId="{EF2D0C55-470D-465F-9E66-637B63FAFDB0}" destId="{DC74820E-BE11-4BB6-B887-570C0E0F6587}" srcOrd="0" destOrd="0" presId="urn:microsoft.com/office/officeart/2009/3/layout/StepUpProcess"/>
    <dgm:cxn modelId="{7FE31B14-F41C-4F9D-AF13-953C6EA22A48}" type="presParOf" srcId="{EF2D0C55-470D-465F-9E66-637B63FAFDB0}" destId="{A6419D1A-4C85-4E07-9765-6838BEAEA4A8}" srcOrd="1" destOrd="0" presId="urn:microsoft.com/office/officeart/2009/3/layout/StepUpProcess"/>
    <dgm:cxn modelId="{6449738F-5DDB-4BBD-900D-191A1D25EF0A}" type="presParOf" srcId="{EF2D0C55-470D-465F-9E66-637B63FAFDB0}" destId="{D9A38C47-C64F-45E7-AB5A-B85D28A61A9A}" srcOrd="2" destOrd="0" presId="urn:microsoft.com/office/officeart/2009/3/layout/StepUpProcess"/>
    <dgm:cxn modelId="{62C78E3C-CE3B-419E-8FD9-6FE0D483A278}" type="presParOf" srcId="{7DA81B8A-B62B-4A51-977B-9A52DE54EBFE}" destId="{4C1188A2-0CD5-4429-BF5A-42552191A77D}" srcOrd="13" destOrd="0" presId="urn:microsoft.com/office/officeart/2009/3/layout/StepUpProcess"/>
    <dgm:cxn modelId="{A13A6112-A905-43E0-8036-AAC8E3FF3E15}" type="presParOf" srcId="{4C1188A2-0CD5-4429-BF5A-42552191A77D}" destId="{C8D54577-3D81-4DE5-BCFA-55B522342CA1}" srcOrd="0" destOrd="0" presId="urn:microsoft.com/office/officeart/2009/3/layout/StepUpProcess"/>
    <dgm:cxn modelId="{D30AD25A-EFAE-43D2-81A5-6355D30C7989}" type="presParOf" srcId="{7DA81B8A-B62B-4A51-977B-9A52DE54EBFE}" destId="{0CCEF646-0BEF-4586-9E6E-B6A205FA8D4A}" srcOrd="14" destOrd="0" presId="urn:microsoft.com/office/officeart/2009/3/layout/StepUpProcess"/>
    <dgm:cxn modelId="{A80D4319-7F4F-454D-8CF4-9B80B7A1D556}" type="presParOf" srcId="{0CCEF646-0BEF-4586-9E6E-B6A205FA8D4A}" destId="{6594999E-E398-40A3-9A39-2EAD4283CB48}" srcOrd="0" destOrd="0" presId="urn:microsoft.com/office/officeart/2009/3/layout/StepUpProcess"/>
    <dgm:cxn modelId="{D92D9CA9-C9AD-4850-9401-C3ED8913902B}" type="presParOf" srcId="{0CCEF646-0BEF-4586-9E6E-B6A205FA8D4A}" destId="{C870ABF1-04EA-48C3-8319-B54C7EBB8345}" srcOrd="1" destOrd="0" presId="urn:microsoft.com/office/officeart/2009/3/layout/StepUpProcess"/>
    <dgm:cxn modelId="{D05971C1-27BE-45A1-81B4-FCC393054D61}" type="presParOf" srcId="{0CCEF646-0BEF-4586-9E6E-B6A205FA8D4A}" destId="{16645BA0-8A3C-4840-9068-AE662C28D8B9}" srcOrd="2" destOrd="0" presId="urn:microsoft.com/office/officeart/2009/3/layout/StepUpProcess"/>
    <dgm:cxn modelId="{67254407-951C-401F-86B3-2CF2F9E44550}" type="presParOf" srcId="{7DA81B8A-B62B-4A51-977B-9A52DE54EBFE}" destId="{1D6C07AF-9424-4FF3-8033-A550F2A45FE9}" srcOrd="15" destOrd="0" presId="urn:microsoft.com/office/officeart/2009/3/layout/StepUpProcess"/>
    <dgm:cxn modelId="{53A9E302-60E3-4BF8-AA00-7915953E21ED}" type="presParOf" srcId="{1D6C07AF-9424-4FF3-8033-A550F2A45FE9}" destId="{E6434B5E-3CB9-44E0-9BC1-6C4AAE4E71CE}" srcOrd="0" destOrd="0" presId="urn:microsoft.com/office/officeart/2009/3/layout/StepUpProcess"/>
    <dgm:cxn modelId="{6301D8B5-2875-4C54-A009-F1CF551EAB45}" type="presParOf" srcId="{7DA81B8A-B62B-4A51-977B-9A52DE54EBFE}" destId="{47EB1726-1DC3-48AC-965A-D1647F2F297D}" srcOrd="16" destOrd="0" presId="urn:microsoft.com/office/officeart/2009/3/layout/StepUpProcess"/>
    <dgm:cxn modelId="{66C073FC-19CD-4B4F-8717-AE69AC8862AE}" type="presParOf" srcId="{47EB1726-1DC3-48AC-965A-D1647F2F297D}" destId="{88EC4780-3413-4854-B84D-5FFB41609D8B}" srcOrd="0" destOrd="0" presId="urn:microsoft.com/office/officeart/2009/3/layout/StepUpProcess"/>
    <dgm:cxn modelId="{9B31E2D9-8AA6-4164-828B-B9E06AAC4088}" type="presParOf" srcId="{47EB1726-1DC3-48AC-965A-D1647F2F297D}" destId="{F9A6CFFE-55A9-4B00-A58B-936BA645BEF4}" srcOrd="1" destOrd="0" presId="urn:microsoft.com/office/officeart/2009/3/layout/StepUpProcess"/>
    <dgm:cxn modelId="{DAD41A19-940F-40F0-A8A3-EDCFFB75E6B3}" type="presParOf" srcId="{47EB1726-1DC3-48AC-965A-D1647F2F297D}" destId="{A43E1019-4E0B-4D4D-A8AC-01DFFBF5D923}" srcOrd="2" destOrd="0" presId="urn:microsoft.com/office/officeart/2009/3/layout/StepUpProcess"/>
    <dgm:cxn modelId="{2F7D6BA0-6999-493C-9A1C-400A840A80AD}" type="presParOf" srcId="{7DA81B8A-B62B-4A51-977B-9A52DE54EBFE}" destId="{6789626B-EF94-49EC-BD15-6D8E9E741DDA}" srcOrd="17" destOrd="0" presId="urn:microsoft.com/office/officeart/2009/3/layout/StepUpProcess"/>
    <dgm:cxn modelId="{5B73CAC6-7BAF-487D-8D68-C8C88F8520A1}" type="presParOf" srcId="{6789626B-EF94-49EC-BD15-6D8E9E741DDA}" destId="{CE2F4ED8-0917-40D9-AE03-B4AC73DCA4FE}" srcOrd="0" destOrd="0" presId="urn:microsoft.com/office/officeart/2009/3/layout/StepUpProcess"/>
    <dgm:cxn modelId="{0A432187-696C-43D9-8F9F-16C8432C886E}" type="presParOf" srcId="{7DA81B8A-B62B-4A51-977B-9A52DE54EBFE}" destId="{F0A7C5B9-DD79-4464-BA00-8C02EB1379FE}" srcOrd="18" destOrd="0" presId="urn:microsoft.com/office/officeart/2009/3/layout/StepUpProcess"/>
    <dgm:cxn modelId="{D66AA08C-55B2-4045-A5D5-CA1322579A96}" type="presParOf" srcId="{F0A7C5B9-DD79-4464-BA00-8C02EB1379FE}" destId="{5103701B-819B-442F-9E9B-EE9CB7A99AF5}" srcOrd="0" destOrd="0" presId="urn:microsoft.com/office/officeart/2009/3/layout/StepUpProcess"/>
    <dgm:cxn modelId="{5BD0FCEE-1525-42C9-91B9-E01C5F62009E}" type="presParOf" srcId="{F0A7C5B9-DD79-4464-BA00-8C02EB1379FE}" destId="{F7452ED2-5DAA-4ADC-8813-3B8347BCD038}"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9E6513-A15F-4AEC-8B7E-C836281F9405}"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045EDB4D-0419-4355-A50C-90D1B818C81F}">
      <dgm:prSet phldrT="[Text]"/>
      <dgm:spPr>
        <a:ln>
          <a:solidFill>
            <a:srgbClr val="D56E48"/>
          </a:solidFill>
        </a:ln>
      </dgm:spPr>
      <dgm:t>
        <a:bodyPr/>
        <a:lstStyle/>
        <a:p>
          <a:pPr algn="ctr">
            <a:buClr>
              <a:srgbClr val="000000"/>
            </a:buClr>
            <a:buFont typeface="+mj-lt"/>
            <a:buAutoNum type="arabicPeriod"/>
          </a:pPr>
          <a:r>
            <a:rPr lang="en-US" b="1" dirty="0">
              <a:latin typeface="Montserrat" panose="00000500000000000000" pitchFamily="2" charset="0"/>
              <a:cs typeface="Arial"/>
              <a:sym typeface="Arial"/>
            </a:rPr>
            <a:t>Grid Search </a:t>
          </a:r>
          <a:endParaRPr lang="en-US" dirty="0"/>
        </a:p>
      </dgm:t>
    </dgm:pt>
    <dgm:pt modelId="{010CCE1A-F099-4737-A9ED-7214439DE999}" type="parTrans" cxnId="{EDCA2E6F-079C-4F63-A7E6-602F50E9517E}">
      <dgm:prSet/>
      <dgm:spPr/>
      <dgm:t>
        <a:bodyPr/>
        <a:lstStyle/>
        <a:p>
          <a:pPr algn="ctr"/>
          <a:endParaRPr lang="en-US"/>
        </a:p>
      </dgm:t>
    </dgm:pt>
    <dgm:pt modelId="{5587D9FD-E121-4327-A628-B07823CF0675}" type="sibTrans" cxnId="{EDCA2E6F-079C-4F63-A7E6-602F50E9517E}">
      <dgm:prSet/>
      <dgm:spPr/>
      <dgm:t>
        <a:bodyPr/>
        <a:lstStyle/>
        <a:p>
          <a:pPr algn="ctr"/>
          <a:endParaRPr lang="en-US"/>
        </a:p>
      </dgm:t>
    </dgm:pt>
    <dgm:pt modelId="{D45000BB-2F72-4DEF-A06D-CFD42AE7A89A}">
      <dgm:prSet/>
      <dgm:spPr>
        <a:solidFill>
          <a:srgbClr val="0C1752"/>
        </a:solidFill>
      </dgm:spPr>
      <dgm:t>
        <a:bodyPr/>
        <a:lstStyle/>
        <a:p>
          <a:pPr algn="ctr"/>
          <a:r>
            <a:rPr lang="en-US" b="1" dirty="0">
              <a:latin typeface="Montserrat" panose="00000500000000000000" pitchFamily="2" charset="0"/>
              <a:cs typeface="Arial"/>
              <a:sym typeface="Arial"/>
            </a:rPr>
            <a:t>Randomized Search</a:t>
          </a:r>
        </a:p>
      </dgm:t>
    </dgm:pt>
    <dgm:pt modelId="{CA4DD465-42AD-4B77-B7EA-F119B68DBF20}" type="parTrans" cxnId="{6B9B5308-FC23-47C4-88D9-3231066730D1}">
      <dgm:prSet/>
      <dgm:spPr/>
      <dgm:t>
        <a:bodyPr/>
        <a:lstStyle/>
        <a:p>
          <a:pPr algn="ctr"/>
          <a:endParaRPr lang="en-US"/>
        </a:p>
      </dgm:t>
    </dgm:pt>
    <dgm:pt modelId="{77C51FF1-60AB-4473-8562-ED0B89FD7264}" type="sibTrans" cxnId="{6B9B5308-FC23-47C4-88D9-3231066730D1}">
      <dgm:prSet/>
      <dgm:spPr/>
      <dgm:t>
        <a:bodyPr/>
        <a:lstStyle/>
        <a:p>
          <a:pPr algn="ctr"/>
          <a:endParaRPr lang="en-US"/>
        </a:p>
      </dgm:t>
    </dgm:pt>
    <dgm:pt modelId="{6415907C-70DA-4960-97D8-E0A80E869257}">
      <dgm:prSet/>
      <dgm:spPr>
        <a:solidFill>
          <a:srgbClr val="11CCDD"/>
        </a:solidFill>
      </dgm:spPr>
      <dgm:t>
        <a:bodyPr/>
        <a:lstStyle/>
        <a:p>
          <a:pPr algn="ctr"/>
          <a:r>
            <a:rPr lang="en-US" b="1" dirty="0">
              <a:latin typeface="Montserrat" panose="00000500000000000000" pitchFamily="2" charset="0"/>
              <a:cs typeface="Arial"/>
              <a:sym typeface="Arial"/>
            </a:rPr>
            <a:t>Bayesian Optimization</a:t>
          </a:r>
        </a:p>
      </dgm:t>
    </dgm:pt>
    <dgm:pt modelId="{053D5F0A-5238-4A24-8D10-B80FFDC1D0F4}" type="parTrans" cxnId="{3974B5A6-2646-4AA8-B958-D0586D34C147}">
      <dgm:prSet/>
      <dgm:spPr/>
      <dgm:t>
        <a:bodyPr/>
        <a:lstStyle/>
        <a:p>
          <a:pPr algn="ctr"/>
          <a:endParaRPr lang="en-US"/>
        </a:p>
      </dgm:t>
    </dgm:pt>
    <dgm:pt modelId="{1B714B84-A77B-45A8-80B6-11247F0A3E96}" type="sibTrans" cxnId="{3974B5A6-2646-4AA8-B958-D0586D34C147}">
      <dgm:prSet/>
      <dgm:spPr/>
      <dgm:t>
        <a:bodyPr/>
        <a:lstStyle/>
        <a:p>
          <a:pPr algn="ctr"/>
          <a:endParaRPr lang="en-US"/>
        </a:p>
      </dgm:t>
    </dgm:pt>
    <dgm:pt modelId="{353A4586-49EA-4D83-8AB9-D9977C87AA97}" type="pres">
      <dgm:prSet presAssocID="{EC9E6513-A15F-4AEC-8B7E-C836281F9405}" presName="linear" presStyleCnt="0">
        <dgm:presLayoutVars>
          <dgm:animLvl val="lvl"/>
          <dgm:resizeHandles val="exact"/>
        </dgm:presLayoutVars>
      </dgm:prSet>
      <dgm:spPr/>
    </dgm:pt>
    <dgm:pt modelId="{1D5342E4-E03B-459E-880A-F15D58568F17}" type="pres">
      <dgm:prSet presAssocID="{045EDB4D-0419-4355-A50C-90D1B818C81F}" presName="parentText" presStyleLbl="node1" presStyleIdx="0" presStyleCnt="3">
        <dgm:presLayoutVars>
          <dgm:chMax val="0"/>
          <dgm:bulletEnabled val="1"/>
        </dgm:presLayoutVars>
      </dgm:prSet>
      <dgm:spPr/>
    </dgm:pt>
    <dgm:pt modelId="{A5E97334-873E-4474-A390-C69FEBC3B643}" type="pres">
      <dgm:prSet presAssocID="{5587D9FD-E121-4327-A628-B07823CF0675}" presName="spacer" presStyleCnt="0"/>
      <dgm:spPr/>
    </dgm:pt>
    <dgm:pt modelId="{53F3F7A1-2D25-460D-BA92-C97BFEEEB562}" type="pres">
      <dgm:prSet presAssocID="{D45000BB-2F72-4DEF-A06D-CFD42AE7A89A}" presName="parentText" presStyleLbl="node1" presStyleIdx="1" presStyleCnt="3">
        <dgm:presLayoutVars>
          <dgm:chMax val="0"/>
          <dgm:bulletEnabled val="1"/>
        </dgm:presLayoutVars>
      </dgm:prSet>
      <dgm:spPr/>
    </dgm:pt>
    <dgm:pt modelId="{C654DD77-FF5E-4BC8-8601-3982D36B4DA8}" type="pres">
      <dgm:prSet presAssocID="{77C51FF1-60AB-4473-8562-ED0B89FD7264}" presName="spacer" presStyleCnt="0"/>
      <dgm:spPr/>
    </dgm:pt>
    <dgm:pt modelId="{3C6CD4CF-31EC-4C45-8B33-5A1F897328DF}" type="pres">
      <dgm:prSet presAssocID="{6415907C-70DA-4960-97D8-E0A80E869257}" presName="parentText" presStyleLbl="node1" presStyleIdx="2" presStyleCnt="3">
        <dgm:presLayoutVars>
          <dgm:chMax val="0"/>
          <dgm:bulletEnabled val="1"/>
        </dgm:presLayoutVars>
      </dgm:prSet>
      <dgm:spPr/>
    </dgm:pt>
  </dgm:ptLst>
  <dgm:cxnLst>
    <dgm:cxn modelId="{6B9B5308-FC23-47C4-88D9-3231066730D1}" srcId="{EC9E6513-A15F-4AEC-8B7E-C836281F9405}" destId="{D45000BB-2F72-4DEF-A06D-CFD42AE7A89A}" srcOrd="1" destOrd="0" parTransId="{CA4DD465-42AD-4B77-B7EA-F119B68DBF20}" sibTransId="{77C51FF1-60AB-4473-8562-ED0B89FD7264}"/>
    <dgm:cxn modelId="{234E8224-CF4C-4933-B1F8-6136F0C20D2A}" type="presOf" srcId="{045EDB4D-0419-4355-A50C-90D1B818C81F}" destId="{1D5342E4-E03B-459E-880A-F15D58568F17}" srcOrd="0" destOrd="0" presId="urn:microsoft.com/office/officeart/2005/8/layout/vList2"/>
    <dgm:cxn modelId="{EDCA2E6F-079C-4F63-A7E6-602F50E9517E}" srcId="{EC9E6513-A15F-4AEC-8B7E-C836281F9405}" destId="{045EDB4D-0419-4355-A50C-90D1B818C81F}" srcOrd="0" destOrd="0" parTransId="{010CCE1A-F099-4737-A9ED-7214439DE999}" sibTransId="{5587D9FD-E121-4327-A628-B07823CF0675}"/>
    <dgm:cxn modelId="{27499495-CC03-4AB3-9015-BA9AFC42217C}" type="presOf" srcId="{6415907C-70DA-4960-97D8-E0A80E869257}" destId="{3C6CD4CF-31EC-4C45-8B33-5A1F897328DF}" srcOrd="0" destOrd="0" presId="urn:microsoft.com/office/officeart/2005/8/layout/vList2"/>
    <dgm:cxn modelId="{4C8AF29C-CEBA-415C-B864-194437BA0811}" type="presOf" srcId="{EC9E6513-A15F-4AEC-8B7E-C836281F9405}" destId="{353A4586-49EA-4D83-8AB9-D9977C87AA97}" srcOrd="0" destOrd="0" presId="urn:microsoft.com/office/officeart/2005/8/layout/vList2"/>
    <dgm:cxn modelId="{3974B5A6-2646-4AA8-B958-D0586D34C147}" srcId="{EC9E6513-A15F-4AEC-8B7E-C836281F9405}" destId="{6415907C-70DA-4960-97D8-E0A80E869257}" srcOrd="2" destOrd="0" parTransId="{053D5F0A-5238-4A24-8D10-B80FFDC1D0F4}" sibTransId="{1B714B84-A77B-45A8-80B6-11247F0A3E96}"/>
    <dgm:cxn modelId="{CFF9DDD9-8274-4E0E-AB77-2418D5CFE421}" type="presOf" srcId="{D45000BB-2F72-4DEF-A06D-CFD42AE7A89A}" destId="{53F3F7A1-2D25-460D-BA92-C97BFEEEB562}" srcOrd="0" destOrd="0" presId="urn:microsoft.com/office/officeart/2005/8/layout/vList2"/>
    <dgm:cxn modelId="{D30B54FD-6F44-4C94-B2D4-7CF7E10752E8}" type="presParOf" srcId="{353A4586-49EA-4D83-8AB9-D9977C87AA97}" destId="{1D5342E4-E03B-459E-880A-F15D58568F17}" srcOrd="0" destOrd="0" presId="urn:microsoft.com/office/officeart/2005/8/layout/vList2"/>
    <dgm:cxn modelId="{5E40DEB6-F623-4A95-B981-4B0E284EA98C}" type="presParOf" srcId="{353A4586-49EA-4D83-8AB9-D9977C87AA97}" destId="{A5E97334-873E-4474-A390-C69FEBC3B643}" srcOrd="1" destOrd="0" presId="urn:microsoft.com/office/officeart/2005/8/layout/vList2"/>
    <dgm:cxn modelId="{A61E946C-FC60-489E-A4FC-31F3F5D1DF0F}" type="presParOf" srcId="{353A4586-49EA-4D83-8AB9-D9977C87AA97}" destId="{53F3F7A1-2D25-460D-BA92-C97BFEEEB562}" srcOrd="2" destOrd="0" presId="urn:microsoft.com/office/officeart/2005/8/layout/vList2"/>
    <dgm:cxn modelId="{47511CD7-9014-4414-BC5B-C6EF0E4C3D6C}" type="presParOf" srcId="{353A4586-49EA-4D83-8AB9-D9977C87AA97}" destId="{C654DD77-FF5E-4BC8-8601-3982D36B4DA8}" srcOrd="3" destOrd="0" presId="urn:microsoft.com/office/officeart/2005/8/layout/vList2"/>
    <dgm:cxn modelId="{462423EF-C69F-48D3-AAE8-76A01F90AEF5}" type="presParOf" srcId="{353A4586-49EA-4D83-8AB9-D9977C87AA97}" destId="{3C6CD4CF-31EC-4C45-8B33-5A1F897328D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25C22-D81A-419F-9613-BFBAE512B59B}">
      <dsp:nvSpPr>
        <dsp:cNvPr id="0" name=""/>
        <dsp:cNvSpPr/>
      </dsp:nvSpPr>
      <dsp:spPr>
        <a:xfrm rot="5400000">
          <a:off x="215121" y="373579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A2E81-8F67-4959-B93D-2CEBB327A0DF}">
      <dsp:nvSpPr>
        <dsp:cNvPr id="0" name=""/>
        <dsp:cNvSpPr/>
      </dsp:nvSpPr>
      <dsp:spPr>
        <a:xfrm>
          <a:off x="92457" y="4049215"/>
          <a:ext cx="981889"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Wrangling &amp; Analysis: </a:t>
          </a:r>
          <a:r>
            <a:rPr lang="en-US" sz="1200" kern="1200" dirty="0">
              <a:solidFill>
                <a:schemeClr val="tx1"/>
              </a:solidFill>
              <a:latin typeface="Montserrat" panose="00000500000000000000" pitchFamily="2" charset="0"/>
            </a:rPr>
            <a:t>Automate reconciliation and analysis of financial data.</a:t>
          </a:r>
        </a:p>
      </dsp:txBody>
      <dsp:txXfrm>
        <a:off x="92457" y="4049215"/>
        <a:ext cx="981889" cy="830119"/>
      </dsp:txXfrm>
    </dsp:sp>
    <dsp:sp modelId="{0FEDBFAA-20FD-4EFD-81BA-D333F5C7C6CE}">
      <dsp:nvSpPr>
        <dsp:cNvPr id="0" name=""/>
        <dsp:cNvSpPr/>
      </dsp:nvSpPr>
      <dsp:spPr>
        <a:xfrm>
          <a:off x="878229" y="3658571"/>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6179C-1932-4B81-84FA-F82BDB654634}">
      <dsp:nvSpPr>
        <dsp:cNvPr id="0" name=""/>
        <dsp:cNvSpPr/>
      </dsp:nvSpPr>
      <dsp: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B3D7A-478E-42B8-8984-9EE4EFE038DC}">
      <dsp:nvSpPr>
        <dsp:cNvPr id="0" name=""/>
        <dsp:cNvSpPr/>
      </dsp:nvSpPr>
      <dsp:spPr>
        <a:xfrm>
          <a:off x="1286664" y="376233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Visualization: </a:t>
          </a:r>
          <a:r>
            <a:rPr lang="en-US" sz="1200" kern="1200" dirty="0">
              <a:solidFill>
                <a:schemeClr val="tx1"/>
              </a:solidFill>
              <a:latin typeface="Montserrat" panose="00000500000000000000" pitchFamily="2" charset="0"/>
            </a:rPr>
            <a:t>Visualize financial data for strategic decision making</a:t>
          </a:r>
        </a:p>
      </dsp:txBody>
      <dsp:txXfrm>
        <a:off x="1286664" y="3762336"/>
        <a:ext cx="947020" cy="830119"/>
      </dsp:txXfrm>
    </dsp:sp>
    <dsp:sp modelId="{29E1DAC1-EBE1-41D0-8935-5853DD0E91AD}">
      <dsp:nvSpPr>
        <dsp:cNvPr id="0" name=""/>
        <dsp:cNvSpPr/>
      </dsp:nvSpPr>
      <dsp:spPr>
        <a:xfrm>
          <a:off x="2055002" y="337169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52AE8-69C9-46D9-B315-AC473CEB228C}">
      <dsp:nvSpPr>
        <dsp:cNvPr id="0" name=""/>
        <dsp:cNvSpPr/>
      </dsp:nvSpPr>
      <dsp: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6E7D1-9518-4D8A-8CAA-5D1F468032C7}">
      <dsp:nvSpPr>
        <dsp:cNvPr id="0" name=""/>
        <dsp:cNvSpPr/>
      </dsp:nvSpPr>
      <dsp:spPr>
        <a:xfrm>
          <a:off x="2463437" y="347545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sp:txBody>
      <dsp:txXfrm>
        <a:off x="2463437" y="3475456"/>
        <a:ext cx="947020" cy="830119"/>
      </dsp:txXfrm>
    </dsp:sp>
    <dsp:sp modelId="{F149D7FD-BA2C-4738-92DF-81DB60B4410A}">
      <dsp:nvSpPr>
        <dsp:cNvPr id="0" name=""/>
        <dsp:cNvSpPr/>
      </dsp:nvSpPr>
      <dsp:spPr>
        <a:xfrm>
          <a:off x="3231774" y="308481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2CAA0-F28C-4072-A443-4EF8735BCB16}">
      <dsp:nvSpPr>
        <dsp:cNvPr id="0" name=""/>
        <dsp:cNvSpPr/>
      </dsp:nvSpPr>
      <dsp:spPr>
        <a:xfrm rot="5400000">
          <a:off x="3745440" y="287516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06CD4-6C97-4404-B6BA-5E21F048FD51}">
      <dsp:nvSpPr>
        <dsp:cNvPr id="0" name=""/>
        <dsp:cNvSpPr/>
      </dsp:nvSpPr>
      <dsp:spPr>
        <a:xfrm>
          <a:off x="3640210" y="3188577"/>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Competitor Analysis: </a:t>
          </a:r>
          <a:r>
            <a:rPr lang="en-US" sz="1200" b="0" kern="1200" dirty="0">
              <a:latin typeface="Montserrat" panose="00000500000000000000" pitchFamily="2" charset="0"/>
            </a:rPr>
            <a:t>A</a:t>
          </a:r>
          <a:r>
            <a:rPr lang="en-US" sz="1200" kern="1200" dirty="0">
              <a:latin typeface="Montserrat" panose="00000500000000000000" pitchFamily="2" charset="0"/>
            </a:rPr>
            <a:t>nalyze competitors' financials and strategic positioning.</a:t>
          </a:r>
        </a:p>
      </dsp:txBody>
      <dsp:txXfrm>
        <a:off x="3640210" y="3188577"/>
        <a:ext cx="947020" cy="830119"/>
      </dsp:txXfrm>
    </dsp:sp>
    <dsp:sp modelId="{DEADF8E3-CEFC-4D93-8A8C-3CE0772D6F6C}">
      <dsp:nvSpPr>
        <dsp:cNvPr id="0" name=""/>
        <dsp:cNvSpPr/>
      </dsp:nvSpPr>
      <dsp:spPr>
        <a:xfrm>
          <a:off x="4408547" y="279793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410BA8-C006-4128-AA92-8589DF7CC447}">
      <dsp:nvSpPr>
        <dsp:cNvPr id="0" name=""/>
        <dsp:cNvSpPr/>
      </dsp:nvSpPr>
      <dsp:spPr>
        <a:xfrm rot="5400000">
          <a:off x="4922212" y="258828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F09D-8F5B-4033-8831-CADC0039BC66}">
      <dsp:nvSpPr>
        <dsp:cNvPr id="0" name=""/>
        <dsp:cNvSpPr/>
      </dsp:nvSpPr>
      <dsp:spPr>
        <a:xfrm>
          <a:off x="4816983" y="290169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Anomaly Detection: </a:t>
          </a:r>
          <a:r>
            <a:rPr lang="en-US" sz="1200" kern="1200" dirty="0">
              <a:solidFill>
                <a:schemeClr val="tx1"/>
              </a:solidFill>
              <a:latin typeface="Montserrat" panose="00000500000000000000" pitchFamily="2" charset="0"/>
            </a:rPr>
            <a:t>Identify errors in financial transactions with AI.</a:t>
          </a:r>
        </a:p>
      </dsp:txBody>
      <dsp:txXfrm>
        <a:off x="4816983" y="2901698"/>
        <a:ext cx="947020" cy="830119"/>
      </dsp:txXfrm>
    </dsp:sp>
    <dsp:sp modelId="{F725DD43-9CC5-40EC-A2D9-A7481CC66CD7}">
      <dsp:nvSpPr>
        <dsp:cNvPr id="0" name=""/>
        <dsp:cNvSpPr/>
      </dsp:nvSpPr>
      <dsp:spPr>
        <a:xfrm>
          <a:off x="5585320" y="251105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3CE91-D6E0-4C3A-92AA-1E76BE916855}">
      <dsp:nvSpPr>
        <dsp:cNvPr id="0" name=""/>
        <dsp:cNvSpPr/>
      </dsp:nvSpPr>
      <dsp:spPr>
        <a:xfrm rot="5400000">
          <a:off x="6098985" y="230140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1FD32-0B98-4E32-9A50-08AA76815A6F}">
      <dsp:nvSpPr>
        <dsp:cNvPr id="0" name=""/>
        <dsp:cNvSpPr/>
      </dsp:nvSpPr>
      <dsp:spPr>
        <a:xfrm>
          <a:off x="5993755" y="261481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rgbClr val="D56E48"/>
              </a:solidFill>
              <a:latin typeface="Montserrat" panose="00000500000000000000" pitchFamily="2" charset="0"/>
            </a:rPr>
            <a:t>Time Series Forecasting: </a:t>
          </a:r>
          <a:r>
            <a:rPr lang="en-US" sz="1200" kern="1200" dirty="0">
              <a:solidFill>
                <a:srgbClr val="D56E48"/>
              </a:solidFill>
              <a:latin typeface="Montserrat" panose="00000500000000000000" pitchFamily="2" charset="0"/>
            </a:rPr>
            <a:t>Predict financial performance using historical data and market trends.</a:t>
          </a:r>
        </a:p>
      </dsp:txBody>
      <dsp:txXfrm>
        <a:off x="5993755" y="2614818"/>
        <a:ext cx="947020" cy="830119"/>
      </dsp:txXfrm>
    </dsp:sp>
    <dsp:sp modelId="{31E4F275-FDD2-4EF9-B25B-90CA047E035F}">
      <dsp:nvSpPr>
        <dsp:cNvPr id="0" name=""/>
        <dsp:cNvSpPr/>
      </dsp:nvSpPr>
      <dsp:spPr>
        <a:xfrm>
          <a:off x="6762093" y="2224174"/>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74820E-BE11-4BB6-B887-570C0E0F6587}">
      <dsp:nvSpPr>
        <dsp:cNvPr id="0" name=""/>
        <dsp:cNvSpPr/>
      </dsp:nvSpPr>
      <dsp:spPr>
        <a:xfrm rot="5400000">
          <a:off x="7275758" y="201452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D1A-4C85-4E07-9765-6838BEAEA4A8}">
      <dsp:nvSpPr>
        <dsp:cNvPr id="0" name=""/>
        <dsp:cNvSpPr/>
      </dsp:nvSpPr>
      <dsp:spPr>
        <a:xfrm>
          <a:off x="7170528" y="2327939"/>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Variance Analysis: </a:t>
          </a:r>
          <a:r>
            <a:rPr lang="en-US" sz="1200" kern="1200" dirty="0">
              <a:latin typeface="Montserrat" panose="00000500000000000000" pitchFamily="2" charset="0"/>
            </a:rPr>
            <a:t>Analyze actuals vs. budgets to pinpoint variances and corrective actions.</a:t>
          </a:r>
        </a:p>
      </dsp:txBody>
      <dsp:txXfrm>
        <a:off x="7170528" y="2327939"/>
        <a:ext cx="947020" cy="830119"/>
      </dsp:txXfrm>
    </dsp:sp>
    <dsp:sp modelId="{D9A38C47-C64F-45E7-AB5A-B85D28A61A9A}">
      <dsp:nvSpPr>
        <dsp:cNvPr id="0" name=""/>
        <dsp:cNvSpPr/>
      </dsp:nvSpPr>
      <dsp:spPr>
        <a:xfrm>
          <a:off x="7938866" y="193729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4999E-E398-40A3-9A39-2EAD4283CB48}">
      <dsp:nvSpPr>
        <dsp:cNvPr id="0" name=""/>
        <dsp:cNvSpPr/>
      </dsp:nvSpPr>
      <dsp:spPr>
        <a:xfrm rot="5400000">
          <a:off x="8452531" y="1727642"/>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0ABF1-04EA-48C3-8319-B54C7EBB8345}">
      <dsp:nvSpPr>
        <dsp:cNvPr id="0" name=""/>
        <dsp:cNvSpPr/>
      </dsp:nvSpPr>
      <dsp:spPr>
        <a:xfrm>
          <a:off x="8347301" y="204106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Scenario Planning: </a:t>
          </a:r>
          <a:r>
            <a:rPr lang="en-US" sz="1200" kern="1200" dirty="0">
              <a:latin typeface="Montserrat" panose="00000500000000000000" pitchFamily="2" charset="0"/>
            </a:rPr>
            <a:t>Model scenarios to evaluate business decisions' financial impacts.</a:t>
          </a:r>
        </a:p>
      </dsp:txBody>
      <dsp:txXfrm>
        <a:off x="8347301" y="2041060"/>
        <a:ext cx="947020" cy="830119"/>
      </dsp:txXfrm>
    </dsp:sp>
    <dsp:sp modelId="{16645BA0-8A3C-4840-9068-AE662C28D8B9}">
      <dsp:nvSpPr>
        <dsp:cNvPr id="0" name=""/>
        <dsp:cNvSpPr/>
      </dsp:nvSpPr>
      <dsp:spPr>
        <a:xfrm>
          <a:off x="9115638" y="165041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C4780-3413-4854-B84D-5FFB41609D8B}">
      <dsp:nvSpPr>
        <dsp:cNvPr id="0" name=""/>
        <dsp:cNvSpPr/>
      </dsp:nvSpPr>
      <dsp:spPr>
        <a:xfrm rot="5400000">
          <a:off x="9629304" y="144076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6CFFE-55A9-4B00-A58B-936BA645BEF4}">
      <dsp:nvSpPr>
        <dsp:cNvPr id="0" name=""/>
        <dsp:cNvSpPr/>
      </dsp:nvSpPr>
      <dsp:spPr>
        <a:xfrm>
          <a:off x="9524074" y="175418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Financial Narratives: </a:t>
          </a:r>
          <a:r>
            <a:rPr lang="en-US" sz="1200" kern="1200" dirty="0">
              <a:latin typeface="Montserrat" panose="00000500000000000000" pitchFamily="2" charset="0"/>
            </a:rPr>
            <a:t>Generate AI-driven insights for clear stakeholder communication.</a:t>
          </a:r>
        </a:p>
      </dsp:txBody>
      <dsp:txXfrm>
        <a:off x="9524074" y="1754180"/>
        <a:ext cx="947020" cy="830119"/>
      </dsp:txXfrm>
    </dsp:sp>
    <dsp:sp modelId="{A43E1019-4E0B-4D4D-A8AC-01DFFBF5D923}">
      <dsp:nvSpPr>
        <dsp:cNvPr id="0" name=""/>
        <dsp:cNvSpPr/>
      </dsp:nvSpPr>
      <dsp:spPr>
        <a:xfrm>
          <a:off x="10292411" y="1363536"/>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3701B-819B-442F-9E9B-EE9CB7A99AF5}">
      <dsp:nvSpPr>
        <dsp:cNvPr id="0" name=""/>
        <dsp:cNvSpPr/>
      </dsp:nvSpPr>
      <dsp:spPr>
        <a:xfrm rot="5400000">
          <a:off x="10806076" y="115388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52ED2-5DAA-4ADC-8813-3B8347BCD038}">
      <dsp:nvSpPr>
        <dsp:cNvPr id="0" name=""/>
        <dsp:cNvSpPr/>
      </dsp:nvSpPr>
      <dsp:spPr>
        <a:xfrm>
          <a:off x="10700847" y="1467301"/>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Cost Optimization: </a:t>
          </a:r>
          <a:r>
            <a:rPr lang="en-US" sz="1200" kern="1200" dirty="0">
              <a:latin typeface="Montserrat" panose="00000500000000000000" pitchFamily="2" charset="0"/>
            </a:rPr>
            <a:t>Identify inefficiencies and recommend cost-saving measures.</a:t>
          </a:r>
        </a:p>
      </dsp:txBody>
      <dsp:txXfrm>
        <a:off x="10700847" y="1467301"/>
        <a:ext cx="947020" cy="830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342E4-E03B-459E-880A-F15D58568F17}">
      <dsp:nvSpPr>
        <dsp:cNvPr id="0" name=""/>
        <dsp:cNvSpPr/>
      </dsp:nvSpPr>
      <dsp:spPr>
        <a:xfrm>
          <a:off x="0" y="467940"/>
          <a:ext cx="6225730" cy="933660"/>
        </a:xfrm>
        <a:prstGeom prst="roundRect">
          <a:avLst/>
        </a:prstGeom>
        <a:solidFill>
          <a:schemeClr val="accent2">
            <a:shade val="50000"/>
            <a:hueOff val="0"/>
            <a:satOff val="0"/>
            <a:lumOff val="0"/>
            <a:alphaOff val="0"/>
          </a:schemeClr>
        </a:solidFill>
        <a:ln w="12700" cap="flat" cmpd="sng" algn="ctr">
          <a:solidFill>
            <a:srgbClr val="D56E4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Clr>
              <a:srgbClr val="000000"/>
            </a:buClr>
            <a:buFont typeface="+mj-lt"/>
            <a:buNone/>
          </a:pPr>
          <a:r>
            <a:rPr lang="en-US" sz="3800" b="1" kern="1200" dirty="0">
              <a:latin typeface="Montserrat" panose="00000500000000000000" pitchFamily="2" charset="0"/>
              <a:cs typeface="Arial"/>
              <a:sym typeface="Arial"/>
            </a:rPr>
            <a:t>Grid Search </a:t>
          </a:r>
          <a:endParaRPr lang="en-US" sz="3800" kern="1200" dirty="0"/>
        </a:p>
      </dsp:txBody>
      <dsp:txXfrm>
        <a:off x="45578" y="513518"/>
        <a:ext cx="6134574" cy="842504"/>
      </dsp:txXfrm>
    </dsp:sp>
    <dsp:sp modelId="{53F3F7A1-2D25-460D-BA92-C97BFEEEB562}">
      <dsp:nvSpPr>
        <dsp:cNvPr id="0" name=""/>
        <dsp:cNvSpPr/>
      </dsp:nvSpPr>
      <dsp:spPr>
        <a:xfrm>
          <a:off x="0" y="1511039"/>
          <a:ext cx="6225730" cy="933660"/>
        </a:xfrm>
        <a:prstGeom prst="roundRect">
          <a:avLst/>
        </a:prstGeom>
        <a:solidFill>
          <a:srgbClr val="0C17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Montserrat" panose="00000500000000000000" pitchFamily="2" charset="0"/>
              <a:cs typeface="Arial"/>
              <a:sym typeface="Arial"/>
            </a:rPr>
            <a:t>Randomized Search</a:t>
          </a:r>
        </a:p>
      </dsp:txBody>
      <dsp:txXfrm>
        <a:off x="45578" y="1556617"/>
        <a:ext cx="6134574" cy="842504"/>
      </dsp:txXfrm>
    </dsp:sp>
    <dsp:sp modelId="{3C6CD4CF-31EC-4C45-8B33-5A1F897328DF}">
      <dsp:nvSpPr>
        <dsp:cNvPr id="0" name=""/>
        <dsp:cNvSpPr/>
      </dsp:nvSpPr>
      <dsp:spPr>
        <a:xfrm>
          <a:off x="0" y="2554139"/>
          <a:ext cx="6225730" cy="933660"/>
        </a:xfrm>
        <a:prstGeom prst="roundRect">
          <a:avLst/>
        </a:prstGeom>
        <a:solidFill>
          <a:srgbClr val="11C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Montserrat" panose="00000500000000000000" pitchFamily="2" charset="0"/>
              <a:cs typeface="Arial"/>
              <a:sym typeface="Arial"/>
            </a:rPr>
            <a:t>Bayesian Optimization</a:t>
          </a:r>
        </a:p>
      </dsp:txBody>
      <dsp:txXfrm>
        <a:off x="45578" y="2599717"/>
        <a:ext cx="6134574" cy="84250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1D1-6589-4D4A-810A-D1CB24D30600}"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34E27-21C0-AB42-9720-9468F68AD70E}" type="slidenum">
              <a:rPr lang="en-US" smtClean="0"/>
              <a:t>‹#›</a:t>
            </a:fld>
            <a:endParaRPr lang="en-US"/>
          </a:p>
        </p:txBody>
      </p:sp>
    </p:spTree>
    <p:extLst>
      <p:ext uri="{BB962C8B-B14F-4D97-AF65-F5344CB8AC3E}">
        <p14:creationId xmlns:p14="http://schemas.microsoft.com/office/powerpoint/2010/main" val="331515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ED6F-859A-B746-837E-C5D978EC3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CAE93-A6A2-054F-8C31-54E8ABF6A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ADB13-4A11-2643-B65C-065BE17739F2}"/>
              </a:ext>
            </a:extLst>
          </p:cNvPr>
          <p:cNvSpPr>
            <a:spLocks noGrp="1"/>
          </p:cNvSpPr>
          <p:nvPr>
            <p:ph type="dt" sz="half" idx="10"/>
          </p:nvPr>
        </p:nvSpPr>
        <p:spPr/>
        <p:txBody>
          <a:bodyPr/>
          <a:lstStyle/>
          <a:p>
            <a:fld id="{FD8C779B-2DF9-41ED-BDF6-094A96BB5831}" type="datetime1">
              <a:rPr lang="en-US" smtClean="0"/>
              <a:t>1/10/2025</a:t>
            </a:fld>
            <a:endParaRPr lang="en-US"/>
          </a:p>
        </p:txBody>
      </p:sp>
      <p:sp>
        <p:nvSpPr>
          <p:cNvPr id="5" name="Footer Placeholder 4">
            <a:extLst>
              <a:ext uri="{FF2B5EF4-FFF2-40B4-BE49-F238E27FC236}">
                <a16:creationId xmlns:a16="http://schemas.microsoft.com/office/drawing/2014/main" id="{3F68DD79-905B-054B-B597-6AB72529A68D}"/>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3FDD4DF4-5AD9-8C41-9C38-63470B32845E}"/>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0513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4858-278B-D14B-9123-9451D8F7BB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98E07C-511F-3A43-84A6-1011012918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27FEB-35FC-E245-9B8A-12B959651942}"/>
              </a:ext>
            </a:extLst>
          </p:cNvPr>
          <p:cNvSpPr>
            <a:spLocks noGrp="1"/>
          </p:cNvSpPr>
          <p:nvPr>
            <p:ph type="dt" sz="half" idx="10"/>
          </p:nvPr>
        </p:nvSpPr>
        <p:spPr/>
        <p:txBody>
          <a:bodyPr/>
          <a:lstStyle/>
          <a:p>
            <a:fld id="{2050BBC8-E478-43C9-A4F1-EDD4F72015DC}" type="datetime1">
              <a:rPr lang="en-US" smtClean="0"/>
              <a:t>1/10/2025</a:t>
            </a:fld>
            <a:endParaRPr lang="en-US"/>
          </a:p>
        </p:txBody>
      </p:sp>
      <p:sp>
        <p:nvSpPr>
          <p:cNvPr id="5" name="Footer Placeholder 4">
            <a:extLst>
              <a:ext uri="{FF2B5EF4-FFF2-40B4-BE49-F238E27FC236}">
                <a16:creationId xmlns:a16="http://schemas.microsoft.com/office/drawing/2014/main" id="{06777081-9459-C64F-895D-A9A37C0D0BB7}"/>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1FAC1E24-D886-5444-8983-468379B78FD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66370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7F08AD-56F2-8141-B3EC-B0792780C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7A58ED-0A7F-F541-B86D-470505704E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2861A-7351-3846-BCB0-C5618DA092CE}"/>
              </a:ext>
            </a:extLst>
          </p:cNvPr>
          <p:cNvSpPr>
            <a:spLocks noGrp="1"/>
          </p:cNvSpPr>
          <p:nvPr>
            <p:ph type="dt" sz="half" idx="10"/>
          </p:nvPr>
        </p:nvSpPr>
        <p:spPr/>
        <p:txBody>
          <a:bodyPr/>
          <a:lstStyle/>
          <a:p>
            <a:fld id="{04321BB6-29D9-437A-B4EB-C48447ACC5C8}" type="datetime1">
              <a:rPr lang="en-US" smtClean="0"/>
              <a:t>1/10/2025</a:t>
            </a:fld>
            <a:endParaRPr lang="en-US"/>
          </a:p>
        </p:txBody>
      </p:sp>
      <p:sp>
        <p:nvSpPr>
          <p:cNvPr id="5" name="Footer Placeholder 4">
            <a:extLst>
              <a:ext uri="{FF2B5EF4-FFF2-40B4-BE49-F238E27FC236}">
                <a16:creationId xmlns:a16="http://schemas.microsoft.com/office/drawing/2014/main" id="{BAA1FD98-D553-4C46-941B-9CF2C56A19F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ABD676D-8472-4F4A-A337-CF5E8C495173}"/>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97730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75A67B5-E042-457B-A81A-3462B1C711AA}"/>
              </a:ext>
            </a:extLst>
          </p:cNvPr>
          <p:cNvSpPr/>
          <p:nvPr userDrawn="1"/>
        </p:nvSpPr>
        <p:spPr>
          <a:xfrm>
            <a:off x="0" y="0"/>
            <a:ext cx="12192000" cy="2556680"/>
          </a:xfrm>
          <a:prstGeom prst="rect">
            <a:avLst/>
          </a:prstGeom>
          <a:solidFill>
            <a:schemeClr val="bg1"/>
          </a:solidFill>
        </p:spPr>
        <p:txBody>
          <a:bodyPr rtlCol="0" anchor="ctr">
            <a:noAutofit/>
          </a:bodyPr>
          <a:lstStyle/>
          <a:p>
            <a:pPr algn="l"/>
            <a:endParaRPr lang="en-US" sz="2700" dirty="0"/>
          </a:p>
        </p:txBody>
      </p:sp>
      <p:sp>
        <p:nvSpPr>
          <p:cNvPr id="21" name="Picture Placeholder 20">
            <a:extLst>
              <a:ext uri="{FF2B5EF4-FFF2-40B4-BE49-F238E27FC236}">
                <a16:creationId xmlns:a16="http://schemas.microsoft.com/office/drawing/2014/main" id="{070E09C3-E664-4CC0-BC20-179F60B6EE4C}"/>
              </a:ext>
            </a:extLst>
          </p:cNvPr>
          <p:cNvSpPr>
            <a:spLocks noGrp="1"/>
          </p:cNvSpPr>
          <p:nvPr>
            <p:ph type="pic" sz="quarter" idx="12"/>
          </p:nvPr>
        </p:nvSpPr>
        <p:spPr>
          <a:xfrm>
            <a:off x="-1" y="1"/>
            <a:ext cx="12192001" cy="6173619"/>
          </a:xfrm>
        </p:spPr>
        <p:txBody>
          <a:bodyPr/>
          <a:lstStyle/>
          <a:p>
            <a:endParaRPr lang="en-US" dirty="0"/>
          </a:p>
        </p:txBody>
      </p:sp>
      <p:sp>
        <p:nvSpPr>
          <p:cNvPr id="3" name="Text Placeholder 2">
            <a:extLst>
              <a:ext uri="{FF2B5EF4-FFF2-40B4-BE49-F238E27FC236}">
                <a16:creationId xmlns:a16="http://schemas.microsoft.com/office/drawing/2014/main" id="{A705EEBE-7DBE-423A-9E68-665C3E4D8317}"/>
              </a:ext>
            </a:extLst>
          </p:cNvPr>
          <p:cNvSpPr>
            <a:spLocks noGrp="1"/>
          </p:cNvSpPr>
          <p:nvPr>
            <p:ph type="body" sz="quarter" idx="11" hasCustomPrompt="1"/>
          </p:nvPr>
        </p:nvSpPr>
        <p:spPr>
          <a:xfrm>
            <a:off x="0" y="609601"/>
            <a:ext cx="6096000" cy="1637371"/>
          </a:xfrm>
          <a:solidFill>
            <a:srgbClr val="0B8ECC"/>
          </a:solidFill>
          <a:effectLst>
            <a:outerShdw dist="50800" dir="16200000" algn="ctr" rotWithShape="0">
              <a:schemeClr val="accent2"/>
            </a:outerShdw>
          </a:effectLst>
        </p:spPr>
        <p:txBody>
          <a:bodyPr lIns="914400" tIns="274320" rIns="274320" bIns="274320">
            <a:spAutoFit/>
          </a:bodyPr>
          <a:lstStyle>
            <a:lvl1pPr marL="0" indent="0">
              <a:lnSpc>
                <a:spcPct val="80000"/>
              </a:lnSpc>
              <a:buNone/>
              <a:defRPr sz="4400" b="1" baseline="0">
                <a:solidFill>
                  <a:schemeClr val="bg1"/>
                </a:solidFill>
                <a:latin typeface="+mj-lt"/>
              </a:defRPr>
            </a:lvl1pPr>
          </a:lstStyle>
          <a:p>
            <a:pPr lvl="0"/>
            <a:r>
              <a:rPr lang="en-US" dirty="0"/>
              <a:t>[Title of Course] (66pt)</a:t>
            </a:r>
          </a:p>
        </p:txBody>
      </p:sp>
      <p:grpSp>
        <p:nvGrpSpPr>
          <p:cNvPr id="5" name="Group 4">
            <a:extLst>
              <a:ext uri="{FF2B5EF4-FFF2-40B4-BE49-F238E27FC236}">
                <a16:creationId xmlns:a16="http://schemas.microsoft.com/office/drawing/2014/main" id="{573C5C1A-698A-4D10-B449-7BBA0E158CB7}"/>
              </a:ext>
            </a:extLst>
          </p:cNvPr>
          <p:cNvGrpSpPr>
            <a:grpSpLocks noChangeAspect="1"/>
          </p:cNvGrpSpPr>
          <p:nvPr userDrawn="1"/>
        </p:nvGrpSpPr>
        <p:grpSpPr>
          <a:xfrm>
            <a:off x="947737" y="6386521"/>
            <a:ext cx="2034260" cy="320040"/>
            <a:chOff x="1957445" y="4956085"/>
            <a:chExt cx="2757119" cy="433764"/>
          </a:xfrm>
        </p:grpSpPr>
        <p:grpSp>
          <p:nvGrpSpPr>
            <p:cNvPr id="8" name="Group 7">
              <a:extLst>
                <a:ext uri="{FF2B5EF4-FFF2-40B4-BE49-F238E27FC236}">
                  <a16:creationId xmlns:a16="http://schemas.microsoft.com/office/drawing/2014/main" id="{F9E00396-7715-49BD-BCAE-CE7871B98F2D}"/>
                </a:ext>
              </a:extLst>
            </p:cNvPr>
            <p:cNvGrpSpPr>
              <a:grpSpLocks noChangeAspect="1"/>
            </p:cNvGrpSpPr>
            <p:nvPr userDrawn="1"/>
          </p:nvGrpSpPr>
          <p:grpSpPr>
            <a:xfrm>
              <a:off x="1957445" y="4956085"/>
              <a:ext cx="365760" cy="365760"/>
              <a:chOff x="1578736" y="2802526"/>
              <a:chExt cx="1280160" cy="1280160"/>
            </a:xfrm>
          </p:grpSpPr>
          <p:sp>
            <p:nvSpPr>
              <p:cNvPr id="10" name="Freeform: Shape 9">
                <a:extLst>
                  <a:ext uri="{FF2B5EF4-FFF2-40B4-BE49-F238E27FC236}">
                    <a16:creationId xmlns:a16="http://schemas.microsoft.com/office/drawing/2014/main" id="{37C54F2B-1ECC-484C-AAB0-A6AEC3E0FD03}"/>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rgbClr val="98EF9A"/>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218C6A8C-40B5-4E2E-B117-DB5B5105F01A}"/>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2" name="Freeform: Shape 11">
                <a:extLst>
                  <a:ext uri="{FF2B5EF4-FFF2-40B4-BE49-F238E27FC236}">
                    <a16:creationId xmlns:a16="http://schemas.microsoft.com/office/drawing/2014/main" id="{6A1726B6-13EC-4E96-A47C-326E70A64133}"/>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3" name="Freeform: Shape 12">
                <a:extLst>
                  <a:ext uri="{FF2B5EF4-FFF2-40B4-BE49-F238E27FC236}">
                    <a16:creationId xmlns:a16="http://schemas.microsoft.com/office/drawing/2014/main" id="{9DAB2029-EEEE-4F1C-85F6-C6C52FBDEEE1}"/>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9" name="Picture 8" descr="A close up of a sign&#10;&#10;Description automatically generated">
              <a:extLst>
                <a:ext uri="{FF2B5EF4-FFF2-40B4-BE49-F238E27FC236}">
                  <a16:creationId xmlns:a16="http://schemas.microsoft.com/office/drawing/2014/main" id="{F58E606C-2FE7-43E8-A916-1C4F32CC15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1444" b="9752"/>
            <a:stretch/>
          </p:blipFill>
          <p:spPr>
            <a:xfrm>
              <a:off x="2377764" y="4968197"/>
              <a:ext cx="2336800" cy="421652"/>
            </a:xfrm>
            <a:prstGeom prst="rect">
              <a:avLst/>
            </a:prstGeom>
          </p:spPr>
        </p:pic>
      </p:grpSp>
      <p:sp>
        <p:nvSpPr>
          <p:cNvPr id="6" name="TextBox 5">
            <a:extLst>
              <a:ext uri="{FF2B5EF4-FFF2-40B4-BE49-F238E27FC236}">
                <a16:creationId xmlns:a16="http://schemas.microsoft.com/office/drawing/2014/main" id="{71F3B79F-7859-46A8-B7A5-8CA042938179}"/>
              </a:ext>
            </a:extLst>
          </p:cNvPr>
          <p:cNvSpPr txBox="1"/>
          <p:nvPr userDrawn="1"/>
        </p:nvSpPr>
        <p:spPr>
          <a:xfrm>
            <a:off x="6096001" y="6173620"/>
            <a:ext cx="5148263" cy="684380"/>
          </a:xfrm>
          <a:prstGeom prst="rect">
            <a:avLst/>
          </a:prstGeom>
          <a:noFill/>
        </p:spPr>
        <p:txBody>
          <a:bodyPr wrap="square" rtlCol="0" anchor="ctr">
            <a:noAutofit/>
          </a:bodyPr>
          <a:lstStyle/>
          <a:p>
            <a:pPr marL="0" indent="0" algn="r">
              <a:lnSpc>
                <a:spcPct val="100000"/>
              </a:lnSpc>
              <a:spcBef>
                <a:spcPts val="400"/>
              </a:spcBef>
              <a:spcAft>
                <a:spcPts val="800"/>
              </a:spcAft>
              <a:buClr>
                <a:schemeClr val="accent1"/>
              </a:buClr>
              <a:buFont typeface="Arial" panose="020B0604020202020204" pitchFamily="34" charset="0"/>
              <a:buNone/>
            </a:pPr>
            <a:r>
              <a:rPr lang="en-US" sz="1400" b="1" dirty="0"/>
              <a:t>wallstreetprep</a:t>
            </a:r>
            <a:r>
              <a:rPr lang="en-US" sz="1400" b="1" dirty="0">
                <a:solidFill>
                  <a:schemeClr val="accent1"/>
                </a:solidFill>
              </a:rPr>
              <a:t>.com</a:t>
            </a:r>
          </a:p>
        </p:txBody>
      </p:sp>
    </p:spTree>
    <p:custDataLst>
      <p:tags r:id="rId1"/>
    </p:custDataLst>
    <p:extLst>
      <p:ext uri="{BB962C8B-B14F-4D97-AF65-F5344CB8AC3E}">
        <p14:creationId xmlns:p14="http://schemas.microsoft.com/office/powerpoint/2010/main" val="18404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tmplLst>
          <p:tmpl>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extLst>
    <p:ext uri="{DCECCB84-F9BA-43D5-87BE-67443E8EF086}">
      <p15:sldGuideLst xmlns:p15="http://schemas.microsoft.com/office/powerpoint/2012/main">
        <p15:guide id="1"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ew Chap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0" y="84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7" y="1792544"/>
            <a:ext cx="7905311" cy="1952554"/>
          </a:xfrm>
          <a:prstGeom prst="rect">
            <a:avLst/>
          </a:prstGeo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23">
              <a:buClr>
                <a:schemeClr val="bg1"/>
              </a:buClr>
              <a:buFont typeface="Arial" panose="020B0604020202020204" pitchFamily="34" charset="0"/>
              <a:buChar char="•"/>
              <a:defRPr sz="2400" b="0">
                <a:solidFill>
                  <a:schemeClr val="bg1"/>
                </a:solidFill>
              </a:defRPr>
            </a:lvl2pPr>
            <a:lvl3pPr marL="457246" indent="-228623">
              <a:buClr>
                <a:schemeClr val="bg1"/>
              </a:buClr>
              <a:buFont typeface="Arial" panose="020B0604020202020204" pitchFamily="34" charset="0"/>
              <a:buChar char="•"/>
              <a:defRPr sz="2400" b="0">
                <a:solidFill>
                  <a:schemeClr val="bg1"/>
                </a:solidFill>
              </a:defRPr>
            </a:lvl3pPr>
            <a:lvl4pPr marL="685868" indent="-228623">
              <a:buClr>
                <a:schemeClr val="bg1"/>
              </a:buClr>
              <a:buFont typeface="Arial" panose="020B0604020202020204" pitchFamily="34" charset="0"/>
              <a:buChar char="•"/>
              <a:defRPr sz="2400" b="0">
                <a:solidFill>
                  <a:schemeClr val="bg1"/>
                </a:solidFill>
              </a:defRPr>
            </a:lvl4pPr>
            <a:lvl5pPr marL="914492" indent="-228623">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4" name="Text Placeholder 3">
            <a:extLst>
              <a:ext uri="{FF2B5EF4-FFF2-40B4-BE49-F238E27FC236}">
                <a16:creationId xmlns:a16="http://schemas.microsoft.com/office/drawing/2014/main" id="{B9C2CC1C-EF5A-4749-A3FC-E6F6CABF7F6C}"/>
              </a:ext>
            </a:extLst>
          </p:cNvPr>
          <p:cNvSpPr>
            <a:spLocks noGrp="1"/>
          </p:cNvSpPr>
          <p:nvPr>
            <p:ph type="body" sz="quarter" idx="13" hasCustomPrompt="1"/>
          </p:nvPr>
        </p:nvSpPr>
        <p:spPr>
          <a:xfrm>
            <a:off x="940978" y="1171840"/>
            <a:ext cx="10298522" cy="493634"/>
          </a:xfrm>
          <a:prstGeom prst="rect">
            <a:avLst/>
          </a:prstGeom>
        </p:spPr>
        <p:txBody>
          <a:bodyPr/>
          <a:lstStyle>
            <a:lvl1pPr marL="0" indent="0">
              <a:buNone/>
              <a:defRPr sz="2000" b="1" baseline="0">
                <a:solidFill>
                  <a:schemeClr val="accent6"/>
                </a:solidFill>
              </a:defRPr>
            </a:lvl1pPr>
          </a:lstStyle>
          <a:p>
            <a:pPr lvl="0"/>
            <a:r>
              <a:rPr lang="en-ZA" dirty="0"/>
              <a:t>[COURSE NAME - 30pt]</a:t>
            </a:r>
          </a:p>
        </p:txBody>
      </p:sp>
      <p:grpSp>
        <p:nvGrpSpPr>
          <p:cNvPr id="16" name="Group 15">
            <a:extLst>
              <a:ext uri="{FF2B5EF4-FFF2-40B4-BE49-F238E27FC236}">
                <a16:creationId xmlns:a16="http://schemas.microsoft.com/office/drawing/2014/main" id="{10F90251-DECC-A644-966C-759088FAC5FC}"/>
              </a:ext>
            </a:extLst>
          </p:cNvPr>
          <p:cNvGrpSpPr/>
          <p:nvPr userDrawn="1"/>
        </p:nvGrpSpPr>
        <p:grpSpPr>
          <a:xfrm>
            <a:off x="11580971" y="458402"/>
            <a:ext cx="274320" cy="274320"/>
            <a:chOff x="1578736" y="2802526"/>
            <a:chExt cx="1280160" cy="1280160"/>
          </a:xfrm>
        </p:grpSpPr>
        <p:sp>
          <p:nvSpPr>
            <p:cNvPr id="17" name="Freeform: Shape 5">
              <a:extLst>
                <a:ext uri="{FF2B5EF4-FFF2-40B4-BE49-F238E27FC236}">
                  <a16:creationId xmlns:a16="http://schemas.microsoft.com/office/drawing/2014/main" id="{B32BA504-BD78-7C41-B0A6-9BC411DE508E}"/>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8" name="Freeform: Shape 6">
              <a:extLst>
                <a:ext uri="{FF2B5EF4-FFF2-40B4-BE49-F238E27FC236}">
                  <a16:creationId xmlns:a16="http://schemas.microsoft.com/office/drawing/2014/main" id="{49915F92-D025-6247-8D47-003220E8B3BE}"/>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7">
              <a:extLst>
                <a:ext uri="{FF2B5EF4-FFF2-40B4-BE49-F238E27FC236}">
                  <a16:creationId xmlns:a16="http://schemas.microsoft.com/office/drawing/2014/main" id="{BE328864-E4B0-D242-BE77-6F6AA0F1146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8">
              <a:extLst>
                <a:ext uri="{FF2B5EF4-FFF2-40B4-BE49-F238E27FC236}">
                  <a16:creationId xmlns:a16="http://schemas.microsoft.com/office/drawing/2014/main" id="{3AAE5804-4F81-8A48-BC2C-64BB5112724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Tree>
    <p:custDataLst>
      <p:tags r:id="rId1"/>
    </p:custDataLst>
    <p:extLst>
      <p:ext uri="{BB962C8B-B14F-4D97-AF65-F5344CB8AC3E}">
        <p14:creationId xmlns:p14="http://schemas.microsoft.com/office/powerpoint/2010/main" val="21378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ew Chapter + Learning Objective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8" y="1319284"/>
            <a:ext cx="5155022" cy="4447010"/>
          </a:xfr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11">
              <a:buClr>
                <a:schemeClr val="bg1"/>
              </a:buClr>
              <a:buFont typeface="Arial" panose="020B0604020202020204" pitchFamily="34" charset="0"/>
              <a:buChar char="•"/>
              <a:defRPr sz="2400" b="0">
                <a:solidFill>
                  <a:schemeClr val="bg1"/>
                </a:solidFill>
              </a:defRPr>
            </a:lvl2pPr>
            <a:lvl3pPr marL="457223" indent="-228611">
              <a:buClr>
                <a:schemeClr val="bg1"/>
              </a:buClr>
              <a:buFont typeface="Arial" panose="020B0604020202020204" pitchFamily="34" charset="0"/>
              <a:buChar char="•"/>
              <a:defRPr sz="2400" b="0">
                <a:solidFill>
                  <a:schemeClr val="bg1"/>
                </a:solidFill>
              </a:defRPr>
            </a:lvl3pPr>
            <a:lvl4pPr marL="685834" indent="-228611">
              <a:buClr>
                <a:schemeClr val="bg1"/>
              </a:buClr>
              <a:buFont typeface="Arial" panose="020B0604020202020204" pitchFamily="34" charset="0"/>
              <a:buChar char="•"/>
              <a:defRPr sz="2400" b="0">
                <a:solidFill>
                  <a:schemeClr val="bg1"/>
                </a:solidFill>
              </a:defRPr>
            </a:lvl4pPr>
            <a:lvl5pPr marL="914446" indent="-228611">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2" name="TextBox 1">
            <a:extLst>
              <a:ext uri="{FF2B5EF4-FFF2-40B4-BE49-F238E27FC236}">
                <a16:creationId xmlns:a16="http://schemas.microsoft.com/office/drawing/2014/main" id="{87D5848A-3558-47F9-911A-B1C8D68EBBCB}"/>
              </a:ext>
            </a:extLst>
          </p:cNvPr>
          <p:cNvSpPr txBox="1"/>
          <p:nvPr userDrawn="1"/>
        </p:nvSpPr>
        <p:spPr>
          <a:xfrm>
            <a:off x="940979" y="782473"/>
            <a:ext cx="3439953" cy="491319"/>
          </a:xfrm>
          <a:prstGeom prst="rect">
            <a:avLst/>
          </a:prstGeom>
          <a:noFill/>
        </p:spPr>
        <p:txBody>
          <a:bodyPr wrap="square" rtlCol="0">
            <a:noAutofit/>
          </a:bodyPr>
          <a:lstStyle/>
          <a:p>
            <a:pPr marL="0" indent="0" algn="l">
              <a:lnSpc>
                <a:spcPct val="100000"/>
              </a:lnSpc>
              <a:spcBef>
                <a:spcPts val="400"/>
              </a:spcBef>
              <a:spcAft>
                <a:spcPts val="1200"/>
              </a:spcAft>
              <a:buClr>
                <a:schemeClr val="accent1"/>
              </a:buClr>
              <a:buFont typeface="Arial" panose="020B0604020202020204" pitchFamily="34" charset="0"/>
              <a:buNone/>
            </a:pPr>
            <a:r>
              <a:rPr lang="en-US" sz="2000" b="1" dirty="0">
                <a:solidFill>
                  <a:schemeClr val="accent6"/>
                </a:solidFill>
              </a:rPr>
              <a:t>LEARNING OBJECTIVES</a:t>
            </a:r>
          </a:p>
        </p:txBody>
      </p:sp>
      <p:sp>
        <p:nvSpPr>
          <p:cNvPr id="6" name="Text Placeholder 16">
            <a:extLst>
              <a:ext uri="{FF2B5EF4-FFF2-40B4-BE49-F238E27FC236}">
                <a16:creationId xmlns:a16="http://schemas.microsoft.com/office/drawing/2014/main" id="{2BFFDC9D-7367-1400-2F14-A2A32CE23A92}"/>
              </a:ext>
            </a:extLst>
          </p:cNvPr>
          <p:cNvSpPr>
            <a:spLocks noGrp="1"/>
          </p:cNvSpPr>
          <p:nvPr>
            <p:ph type="body" sz="quarter" idx="12" hasCustomPrompt="1"/>
          </p:nvPr>
        </p:nvSpPr>
        <p:spPr>
          <a:xfrm>
            <a:off x="6479524" y="1332272"/>
            <a:ext cx="4764740" cy="5106628"/>
          </a:xfrm>
        </p:spPr>
        <p:txBody>
          <a:bodyPr/>
          <a:lstStyle>
            <a:lvl1pPr marL="304815" indent="-304815">
              <a:buClr>
                <a:schemeClr val="accent6"/>
              </a:buClr>
              <a:buFont typeface="Wingdings" pitchFamily="2" charset="2"/>
              <a:buChar char="ü"/>
              <a:defRPr>
                <a:solidFill>
                  <a:schemeClr val="bg1"/>
                </a:solidFill>
              </a:defRPr>
            </a:lvl1pPr>
            <a:lvl2pPr>
              <a:buClr>
                <a:schemeClr val="accent6"/>
              </a:buClr>
              <a:buFont typeface="Arial" panose="020B0604020202020204" pitchFamily="34" charset="0"/>
              <a:buChar char="•"/>
              <a:defRPr>
                <a:solidFill>
                  <a:schemeClr val="bg1"/>
                </a:solidFill>
              </a:defRPr>
            </a:lvl2pPr>
          </a:lstStyle>
          <a:p>
            <a:r>
              <a:rPr lang="en-US" dirty="0"/>
              <a:t>[Objective 1 – 30pt]</a:t>
            </a:r>
          </a:p>
          <a:p>
            <a:pPr lvl="1"/>
            <a:r>
              <a:rPr lang="en-US" dirty="0"/>
              <a:t>[Subobjective]</a:t>
            </a:r>
          </a:p>
          <a:p>
            <a:pPr marL="304815" marR="0" lvl="0" indent="-304815" algn="l" defTabSz="914446" rtl="0" eaLnBrk="1" fontAlgn="auto" latinLnBrk="0" hangingPunct="1">
              <a:lnSpc>
                <a:spcPct val="120000"/>
              </a:lnSpc>
              <a:spcBef>
                <a:spcPts val="1000"/>
              </a:spcBef>
              <a:spcAft>
                <a:spcPts val="333"/>
              </a:spcAft>
              <a:buClr>
                <a:schemeClr val="accent6"/>
              </a:buClr>
              <a:buSzTx/>
              <a:buFont typeface="Wingdings" pitchFamily="2" charset="2"/>
              <a:buChar char="ü"/>
              <a:tabLst/>
              <a:defRPr/>
            </a:pPr>
            <a:endParaRPr lang="en-US" dirty="0"/>
          </a:p>
        </p:txBody>
      </p:sp>
    </p:spTree>
    <p:custDataLst>
      <p:tags r:id="rId1"/>
    </p:custDataLst>
    <p:extLst>
      <p:ext uri="{BB962C8B-B14F-4D97-AF65-F5344CB8AC3E}">
        <p14:creationId xmlns:p14="http://schemas.microsoft.com/office/powerpoint/2010/main" val="1237326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Journ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[Our Journey Header – 42pt]</a:t>
            </a:r>
          </a:p>
        </p:txBody>
      </p:sp>
      <p:grpSp>
        <p:nvGrpSpPr>
          <p:cNvPr id="273" name="Group 272">
            <a:extLst>
              <a:ext uri="{FF2B5EF4-FFF2-40B4-BE49-F238E27FC236}">
                <a16:creationId xmlns:a16="http://schemas.microsoft.com/office/drawing/2014/main" id="{9D0D0596-24B1-DC47-BF77-B1F094908FB4}"/>
              </a:ext>
            </a:extLst>
          </p:cNvPr>
          <p:cNvGrpSpPr/>
          <p:nvPr userDrawn="1"/>
        </p:nvGrpSpPr>
        <p:grpSpPr>
          <a:xfrm>
            <a:off x="10050780" y="201343"/>
            <a:ext cx="1188720" cy="1163697"/>
            <a:chOff x="10050780" y="201342"/>
            <a:chExt cx="1188720" cy="1163697"/>
          </a:xfrm>
        </p:grpSpPr>
        <p:sp>
          <p:nvSpPr>
            <p:cNvPr id="274" name="Oval 273">
              <a:extLst>
                <a:ext uri="{FF2B5EF4-FFF2-40B4-BE49-F238E27FC236}">
                  <a16:creationId xmlns:a16="http://schemas.microsoft.com/office/drawing/2014/main" id="{4D2B10D4-D401-4A47-A091-2413BFA5C156}"/>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75" name="Picture 274" descr="Icon&#10;&#10;Description automatically generated">
              <a:extLst>
                <a:ext uri="{FF2B5EF4-FFF2-40B4-BE49-F238E27FC236}">
                  <a16:creationId xmlns:a16="http://schemas.microsoft.com/office/drawing/2014/main" id="{F79A0A2D-54E1-B343-A1BA-40F75E117B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5197" y="296614"/>
              <a:ext cx="899885" cy="973152"/>
            </a:xfrm>
            <a:prstGeom prst="rect">
              <a:avLst/>
            </a:prstGeom>
          </p:spPr>
        </p:pic>
      </p:grpSp>
      <p:grpSp>
        <p:nvGrpSpPr>
          <p:cNvPr id="276" name="Group 275">
            <a:extLst>
              <a:ext uri="{FF2B5EF4-FFF2-40B4-BE49-F238E27FC236}">
                <a16:creationId xmlns:a16="http://schemas.microsoft.com/office/drawing/2014/main" id="{095A5073-8055-0749-A649-23C313950BFC}"/>
              </a:ext>
            </a:extLst>
          </p:cNvPr>
          <p:cNvGrpSpPr/>
          <p:nvPr userDrawn="1"/>
        </p:nvGrpSpPr>
        <p:grpSpPr>
          <a:xfrm>
            <a:off x="11580971" y="458402"/>
            <a:ext cx="274320" cy="274320"/>
            <a:chOff x="1578736" y="2802526"/>
            <a:chExt cx="1280160" cy="1280160"/>
          </a:xfrm>
        </p:grpSpPr>
        <p:sp>
          <p:nvSpPr>
            <p:cNvPr id="277" name="Freeform: Shape 7">
              <a:extLst>
                <a:ext uri="{FF2B5EF4-FFF2-40B4-BE49-F238E27FC236}">
                  <a16:creationId xmlns:a16="http://schemas.microsoft.com/office/drawing/2014/main" id="{07562C7D-9CC3-5845-87F5-203EC4BE9505}"/>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78" name="Freeform: Shape 8">
              <a:extLst>
                <a:ext uri="{FF2B5EF4-FFF2-40B4-BE49-F238E27FC236}">
                  <a16:creationId xmlns:a16="http://schemas.microsoft.com/office/drawing/2014/main" id="{B2E9CA9B-1D91-D94E-B83C-F7EA859A7517}"/>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79" name="Freeform: Shape 9">
              <a:extLst>
                <a:ext uri="{FF2B5EF4-FFF2-40B4-BE49-F238E27FC236}">
                  <a16:creationId xmlns:a16="http://schemas.microsoft.com/office/drawing/2014/main" id="{86009FDC-23E6-214D-9607-A4D6A2DC297E}"/>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80" name="Freeform: Shape 10">
              <a:extLst>
                <a:ext uri="{FF2B5EF4-FFF2-40B4-BE49-F238E27FC236}">
                  <a16:creationId xmlns:a16="http://schemas.microsoft.com/office/drawing/2014/main" id="{77358D90-F075-7646-A949-BEBA2B807120}"/>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21CDAF43-9972-F847-BF14-D1C2E84D03E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618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le Lis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[Files Header – 42pt]</a:t>
            </a:r>
          </a:p>
        </p:txBody>
      </p:sp>
      <p:grpSp>
        <p:nvGrpSpPr>
          <p:cNvPr id="67" name="Group 66">
            <a:extLst>
              <a:ext uri="{FF2B5EF4-FFF2-40B4-BE49-F238E27FC236}">
                <a16:creationId xmlns:a16="http://schemas.microsoft.com/office/drawing/2014/main" id="{CDBA9721-A010-F24A-A62F-A87F229F29CD}"/>
              </a:ext>
            </a:extLst>
          </p:cNvPr>
          <p:cNvGrpSpPr/>
          <p:nvPr userDrawn="1"/>
        </p:nvGrpSpPr>
        <p:grpSpPr>
          <a:xfrm>
            <a:off x="10050780" y="190457"/>
            <a:ext cx="1188720" cy="1174583"/>
            <a:chOff x="10050780" y="190456"/>
            <a:chExt cx="1188720" cy="1174583"/>
          </a:xfrm>
        </p:grpSpPr>
        <p:sp>
          <p:nvSpPr>
            <p:cNvPr id="68" name="Oval 67">
              <a:extLst>
                <a:ext uri="{FF2B5EF4-FFF2-40B4-BE49-F238E27FC236}">
                  <a16:creationId xmlns:a16="http://schemas.microsoft.com/office/drawing/2014/main" id="{273DD7C1-4928-314A-AB50-7C27C9C5F013}"/>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69" name="Picture 68" descr="Icon&#10;&#10;Description automatically generated">
              <a:extLst>
                <a:ext uri="{FF2B5EF4-FFF2-40B4-BE49-F238E27FC236}">
                  <a16:creationId xmlns:a16="http://schemas.microsoft.com/office/drawing/2014/main" id="{88A057A6-AEBB-9C46-B778-F0FBC7F5E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46923" y="190456"/>
              <a:ext cx="1056317" cy="1075963"/>
            </a:xfrm>
            <a:prstGeom prst="rect">
              <a:avLst/>
            </a:prstGeom>
          </p:spPr>
        </p:pic>
      </p:grpSp>
      <p:grpSp>
        <p:nvGrpSpPr>
          <p:cNvPr id="70" name="Group 69">
            <a:extLst>
              <a:ext uri="{FF2B5EF4-FFF2-40B4-BE49-F238E27FC236}">
                <a16:creationId xmlns:a16="http://schemas.microsoft.com/office/drawing/2014/main" id="{E949B8D1-B065-C14F-9CE6-80FCB511FBCF}"/>
              </a:ext>
            </a:extLst>
          </p:cNvPr>
          <p:cNvGrpSpPr/>
          <p:nvPr userDrawn="1"/>
        </p:nvGrpSpPr>
        <p:grpSpPr>
          <a:xfrm>
            <a:off x="11580971" y="458402"/>
            <a:ext cx="274320" cy="274320"/>
            <a:chOff x="1578736" y="2802526"/>
            <a:chExt cx="1280160" cy="1280160"/>
          </a:xfrm>
        </p:grpSpPr>
        <p:sp>
          <p:nvSpPr>
            <p:cNvPr id="71" name="Freeform: Shape 7">
              <a:extLst>
                <a:ext uri="{FF2B5EF4-FFF2-40B4-BE49-F238E27FC236}">
                  <a16:creationId xmlns:a16="http://schemas.microsoft.com/office/drawing/2014/main" id="{EB9781A0-999C-2348-B999-09A4AF4C78E4}"/>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2" name="Freeform: Shape 8">
              <a:extLst>
                <a:ext uri="{FF2B5EF4-FFF2-40B4-BE49-F238E27FC236}">
                  <a16:creationId xmlns:a16="http://schemas.microsoft.com/office/drawing/2014/main" id="{F9E6C74A-D4A1-4743-B631-F614D8A5A8D5}"/>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73" name="Freeform: Shape 9">
              <a:extLst>
                <a:ext uri="{FF2B5EF4-FFF2-40B4-BE49-F238E27FC236}">
                  <a16:creationId xmlns:a16="http://schemas.microsoft.com/office/drawing/2014/main" id="{7549E3C1-4388-A443-9088-76EF04FF72F1}"/>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74" name="Freeform: Shape 10">
              <a:extLst>
                <a:ext uri="{FF2B5EF4-FFF2-40B4-BE49-F238E27FC236}">
                  <a16:creationId xmlns:a16="http://schemas.microsoft.com/office/drawing/2014/main" id="{40179C02-DC77-0B42-8AD2-DE5F36F23E6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79A9D0E1-51E0-CA4A-825B-98C9D71E30C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97012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57B6A8-6AB5-F64C-9216-0C01CAE9AF9B}"/>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7" name="Rectangle 6">
            <a:extLst>
              <a:ext uri="{FF2B5EF4-FFF2-40B4-BE49-F238E27FC236}">
                <a16:creationId xmlns:a16="http://schemas.microsoft.com/office/drawing/2014/main" id="{B1ECD946-1D29-5D45-B78E-714A99F1B330}"/>
              </a:ext>
            </a:extLst>
          </p:cNvPr>
          <p:cNvSpPr/>
          <p:nvPr userDrawn="1"/>
        </p:nvSpPr>
        <p:spPr>
          <a:xfrm>
            <a:off x="-2" y="1190455"/>
            <a:ext cx="12192000" cy="56947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Title 2">
            <a:extLst>
              <a:ext uri="{FF2B5EF4-FFF2-40B4-BE49-F238E27FC236}">
                <a16:creationId xmlns:a16="http://schemas.microsoft.com/office/drawing/2014/main" id="{01814B34-834A-2B41-A695-C67E26684547}"/>
              </a:ext>
            </a:extLst>
          </p:cNvPr>
          <p:cNvSpPr>
            <a:spLocks noGrp="1"/>
          </p:cNvSpPr>
          <p:nvPr>
            <p:ph type="title" hasCustomPrompt="1"/>
          </p:nvPr>
        </p:nvSpPr>
        <p:spPr>
          <a:xfrm>
            <a:off x="947738" y="2"/>
            <a:ext cx="8449636"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2" name="Group 1">
            <a:extLst>
              <a:ext uri="{FF2B5EF4-FFF2-40B4-BE49-F238E27FC236}">
                <a16:creationId xmlns:a16="http://schemas.microsoft.com/office/drawing/2014/main" id="{93EF9B97-7197-6442-8D4C-340B38777DE1}"/>
              </a:ext>
            </a:extLst>
          </p:cNvPr>
          <p:cNvGrpSpPr/>
          <p:nvPr userDrawn="1"/>
        </p:nvGrpSpPr>
        <p:grpSpPr>
          <a:xfrm>
            <a:off x="9617531" y="-14298"/>
            <a:ext cx="1621967" cy="1204753"/>
            <a:chOff x="9617530" y="-14298"/>
            <a:chExt cx="1621967" cy="1204753"/>
          </a:xfrm>
        </p:grpSpPr>
        <p:sp>
          <p:nvSpPr>
            <p:cNvPr id="12" name="Rectangle 11">
              <a:extLst>
                <a:ext uri="{FF2B5EF4-FFF2-40B4-BE49-F238E27FC236}">
                  <a16:creationId xmlns:a16="http://schemas.microsoft.com/office/drawing/2014/main" id="{9BAF1FB8-E4F8-F640-9E89-3EC5B780D2CB}"/>
                </a:ext>
              </a:extLst>
            </p:cNvPr>
            <p:cNvSpPr/>
            <p:nvPr/>
          </p:nvSpPr>
          <p:spPr>
            <a:xfrm>
              <a:off x="9617530" y="-14298"/>
              <a:ext cx="1621967" cy="1204753"/>
            </a:xfrm>
            <a:prstGeom prst="rect">
              <a:avLst/>
            </a:prstGeom>
            <a:solidFill>
              <a:schemeClr val="accent6"/>
            </a:solidFill>
          </p:spPr>
          <p:txBody>
            <a:bodyPr wrap="square" bIns="182880" anchor="b">
              <a:noAutofit/>
            </a:bodyPr>
            <a:lstStyle/>
            <a:p>
              <a:pPr algn="ctr"/>
              <a:r>
                <a:rPr lang="en-US" sz="1200" b="1" dirty="0">
                  <a:latin typeface="+mj-lt"/>
                  <a:ea typeface="SF Pro Display" pitchFamily="2" charset="0"/>
                  <a:cs typeface="Calibri" panose="020F0502020204030204" pitchFamily="34" charset="0"/>
                </a:rPr>
                <a:t>SUMMARY</a:t>
              </a:r>
            </a:p>
          </p:txBody>
        </p:sp>
        <p:pic>
          <p:nvPicPr>
            <p:cNvPr id="10" name="Graphic 9" descr="Clipboard Checked outline">
              <a:extLst>
                <a:ext uri="{FF2B5EF4-FFF2-40B4-BE49-F238E27FC236}">
                  <a16:creationId xmlns:a16="http://schemas.microsoft.com/office/drawing/2014/main" id="{6BAFC69E-3129-4C4A-B1BB-EE1355BB3F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876" y="91463"/>
              <a:ext cx="655274" cy="655274"/>
            </a:xfrm>
            <a:prstGeom prst="rect">
              <a:avLst/>
            </a:prstGeom>
          </p:spPr>
        </p:pic>
      </p:grpSp>
      <p:sp>
        <p:nvSpPr>
          <p:cNvPr id="11" name="Text Placeholder 5">
            <a:extLst>
              <a:ext uri="{FF2B5EF4-FFF2-40B4-BE49-F238E27FC236}">
                <a16:creationId xmlns:a16="http://schemas.microsoft.com/office/drawing/2014/main" id="{64CF88ED-E247-214B-BD56-81CB284E9720}"/>
              </a:ext>
            </a:extLst>
          </p:cNvPr>
          <p:cNvSpPr>
            <a:spLocks noGrp="1"/>
          </p:cNvSpPr>
          <p:nvPr>
            <p:ph type="body" sz="quarter" idx="12" hasCustomPrompt="1"/>
          </p:nvPr>
        </p:nvSpPr>
        <p:spPr>
          <a:xfrm>
            <a:off x="948267" y="1676400"/>
            <a:ext cx="10295997" cy="4762500"/>
          </a:xfrm>
          <a:prstGeom prst="rect">
            <a:avLst/>
          </a:prstGeom>
        </p:spPr>
        <p:txBody>
          <a:bodyPr/>
          <a:lstStyle>
            <a:lvl1pPr marL="396260" indent="-396260">
              <a:spcBef>
                <a:spcPts val="800"/>
              </a:spcBef>
              <a:spcAft>
                <a:spcPts val="333"/>
              </a:spcAft>
              <a:buClr>
                <a:schemeClr val="accent6"/>
              </a:buClr>
              <a:buFont typeface="Wingdings" panose="05000000000000000000" pitchFamily="2" charset="2"/>
              <a:buChar char="ü"/>
              <a:defRPr sz="2000" baseline="0">
                <a:solidFill>
                  <a:schemeClr val="bg1"/>
                </a:solidFill>
              </a:defRPr>
            </a:lvl1pPr>
            <a:lvl2pPr marL="792520" indent="-274334">
              <a:spcBef>
                <a:spcPts val="333"/>
              </a:spcBef>
              <a:spcAft>
                <a:spcPts val="333"/>
              </a:spcAft>
              <a:buClr>
                <a:schemeClr val="accent6"/>
              </a:buClr>
              <a:buFont typeface="Arial" panose="020B0604020202020204" pitchFamily="34" charset="0"/>
              <a:buChar char="•"/>
              <a:defRPr sz="2000">
                <a:solidFill>
                  <a:schemeClr val="bg1"/>
                </a:solidFill>
              </a:defRPr>
            </a:lvl2pPr>
            <a:lvl3pPr>
              <a:buClr>
                <a:schemeClr val="accent6"/>
              </a:buClr>
              <a:defRPr sz="2000">
                <a:solidFill>
                  <a:schemeClr val="bg1"/>
                </a:solidFill>
              </a:defRPr>
            </a:lvl3pPr>
            <a:lvl4pPr>
              <a:buClr>
                <a:schemeClr val="accent6"/>
              </a:buClr>
              <a:defRPr sz="2000">
                <a:solidFill>
                  <a:schemeClr val="bg1"/>
                </a:solidFill>
              </a:defRPr>
            </a:lvl4pPr>
            <a:lvl5pPr>
              <a:buClr>
                <a:schemeClr val="accent6"/>
              </a:buClr>
              <a:defRPr sz="2000">
                <a:solidFill>
                  <a:schemeClr val="bg1"/>
                </a:solidFill>
              </a:defRPr>
            </a:lvl5pPr>
          </a:lstStyle>
          <a:p>
            <a:pPr lvl="0"/>
            <a:r>
              <a:rPr lang="en-US" dirty="0"/>
              <a:t>[First objective – 30pt]</a:t>
            </a:r>
          </a:p>
          <a:p>
            <a:pPr lvl="1"/>
            <a:r>
              <a:rPr lang="en-US" dirty="0"/>
              <a:t>[Second level]</a:t>
            </a:r>
          </a:p>
          <a:p>
            <a:pPr lvl="2"/>
            <a:r>
              <a:rPr lang="en-US" dirty="0"/>
              <a:t>[Third level]</a:t>
            </a:r>
          </a:p>
          <a:p>
            <a:pPr lvl="3"/>
            <a:r>
              <a:rPr lang="en-US" dirty="0"/>
              <a:t>[Forth level]</a:t>
            </a:r>
          </a:p>
          <a:p>
            <a:pPr lvl="4"/>
            <a:r>
              <a:rPr lang="en-US" dirty="0"/>
              <a:t>[Fifth level]</a:t>
            </a:r>
          </a:p>
        </p:txBody>
      </p:sp>
    </p:spTree>
    <p:custDataLst>
      <p:tags r:id="rId1"/>
    </p:custDataLst>
    <p:extLst>
      <p:ext uri="{BB962C8B-B14F-4D97-AF65-F5344CB8AC3E}">
        <p14:creationId xmlns:p14="http://schemas.microsoft.com/office/powerpoint/2010/main" val="1062626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1ED069-7D52-4D07-A1DB-22CF746A371E}"/>
              </a:ext>
            </a:extLst>
          </p:cNvPr>
          <p:cNvSpPr/>
          <p:nvPr userDrawn="1"/>
        </p:nvSpPr>
        <p:spPr>
          <a:xfrm>
            <a:off x="-6578" y="0"/>
            <a:ext cx="12198577" cy="688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itle 1">
            <a:extLst>
              <a:ext uri="{FF2B5EF4-FFF2-40B4-BE49-F238E27FC236}">
                <a16:creationId xmlns:a16="http://schemas.microsoft.com/office/drawing/2014/main" id="{1BA226A8-936A-435A-A15B-72F169C28272}"/>
              </a:ext>
            </a:extLst>
          </p:cNvPr>
          <p:cNvSpPr>
            <a:spLocks noGrp="1"/>
          </p:cNvSpPr>
          <p:nvPr userDrawn="1">
            <p:ph type="ctrTitle" hasCustomPrompt="1"/>
          </p:nvPr>
        </p:nvSpPr>
        <p:spPr>
          <a:xfrm>
            <a:off x="947739" y="609600"/>
            <a:ext cx="10296525" cy="5829300"/>
          </a:xfrm>
          <a:prstGeom prst="rect">
            <a:avLst/>
          </a:prstGeom>
        </p:spPr>
        <p:txBody>
          <a:bodyPr lIns="914400" tIns="91440" rIns="914400" bIns="91440" anchor="ctr">
            <a:noAutofit/>
          </a:bodyPr>
          <a:lstStyle>
            <a:lvl1pPr algn="ctr">
              <a:lnSpc>
                <a:spcPct val="100000"/>
              </a:lnSpc>
              <a:defRPr sz="4000" b="1" baseline="0">
                <a:solidFill>
                  <a:schemeClr val="bg1"/>
                </a:solidFill>
                <a:latin typeface="+mn-lt"/>
                <a:ea typeface="Tahoma" panose="020B0604030504040204" pitchFamily="34" charset="0"/>
                <a:cs typeface="Tahoma" panose="020B0604030504040204" pitchFamily="34" charset="0"/>
              </a:defRPr>
            </a:lvl1pPr>
          </a:lstStyle>
          <a:p>
            <a:r>
              <a:rPr lang="en-US" dirty="0"/>
              <a:t>Type in your main point or important thing to remember sentence here. </a:t>
            </a:r>
            <a:br>
              <a:rPr lang="en-US" dirty="0"/>
            </a:br>
            <a:r>
              <a:rPr lang="en-US" dirty="0"/>
              <a:t>Use green to highlight the main point. (60pt)</a:t>
            </a:r>
          </a:p>
        </p:txBody>
      </p:sp>
    </p:spTree>
    <p:custDataLst>
      <p:tags r:id="rId1"/>
    </p:custDataLst>
    <p:extLst>
      <p:ext uri="{BB962C8B-B14F-4D97-AF65-F5344CB8AC3E}">
        <p14:creationId xmlns:p14="http://schemas.microsoft.com/office/powerpoint/2010/main" val="3600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4A239CC5-6A27-4D42-9FF5-FD011D1E227C}"/>
              </a:ext>
            </a:extLst>
          </p:cNvPr>
          <p:cNvSpPr>
            <a:spLocks noGrp="1"/>
          </p:cNvSpPr>
          <p:nvPr>
            <p:ph type="body" sz="quarter" idx="12" hasCustomPrompt="1"/>
          </p:nvPr>
        </p:nvSpPr>
        <p:spPr>
          <a:xfrm>
            <a:off x="948267" y="1676400"/>
            <a:ext cx="10291233" cy="4762500"/>
          </a:xfrm>
        </p:spPr>
        <p:txBody>
          <a:bodyPr/>
          <a:lstStyle>
            <a:lvl1pPr>
              <a:defRPr/>
            </a:lvl1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409102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93AB-04A1-834E-A498-C252C1113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534D4-4817-FF44-8044-9A872518BE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8C4A-8264-ED4C-B758-FA62E7CC38F6}"/>
              </a:ext>
            </a:extLst>
          </p:cNvPr>
          <p:cNvSpPr>
            <a:spLocks noGrp="1"/>
          </p:cNvSpPr>
          <p:nvPr>
            <p:ph type="dt" sz="half" idx="10"/>
          </p:nvPr>
        </p:nvSpPr>
        <p:spPr/>
        <p:txBody>
          <a:bodyPr/>
          <a:lstStyle/>
          <a:p>
            <a:fld id="{CEC83053-3D74-4D22-89B3-9024BA4F287F}" type="datetime1">
              <a:rPr lang="en-US" smtClean="0"/>
              <a:t>1/10/2025</a:t>
            </a:fld>
            <a:endParaRPr lang="en-US"/>
          </a:p>
        </p:txBody>
      </p:sp>
      <p:sp>
        <p:nvSpPr>
          <p:cNvPr id="5" name="Footer Placeholder 4">
            <a:extLst>
              <a:ext uri="{FF2B5EF4-FFF2-40B4-BE49-F238E27FC236}">
                <a16:creationId xmlns:a16="http://schemas.microsoft.com/office/drawing/2014/main" id="{878AE0D2-BE66-FF45-B7B1-F69E22F06CE9}"/>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49FB4184-A60F-6246-8A9A-79DD6FECEA1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15104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Half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6864B0A9-567D-D745-AC94-F915185D432C}"/>
              </a:ext>
            </a:extLst>
          </p:cNvPr>
          <p:cNvSpPr>
            <a:spLocks noGrp="1"/>
          </p:cNvSpPr>
          <p:nvPr>
            <p:ph type="body" sz="quarter" idx="15" hasCustomPrompt="1"/>
          </p:nvPr>
        </p:nvSpPr>
        <p:spPr>
          <a:xfrm>
            <a:off x="952501"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11" name="Text Placeholder 3">
            <a:extLst>
              <a:ext uri="{FF2B5EF4-FFF2-40B4-BE49-F238E27FC236}">
                <a16:creationId xmlns:a16="http://schemas.microsoft.com/office/drawing/2014/main" id="{2F1CED71-19D8-AE44-AC9A-F6EEE0DC52CC}"/>
              </a:ext>
            </a:extLst>
          </p:cNvPr>
          <p:cNvSpPr>
            <a:spLocks noGrp="1"/>
          </p:cNvSpPr>
          <p:nvPr>
            <p:ph type="body" sz="quarter" idx="17" hasCustomPrompt="1"/>
          </p:nvPr>
        </p:nvSpPr>
        <p:spPr>
          <a:xfrm>
            <a:off x="6366408"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55191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3499C2FE-E98F-E64B-B3B3-AD304C3902C9}"/>
              </a:ext>
            </a:extLst>
          </p:cNvPr>
          <p:cNvSpPr>
            <a:spLocks noGrp="1"/>
          </p:cNvSpPr>
          <p:nvPr>
            <p:ph type="body" sz="quarter" idx="10"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811219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DBA8D42D-5B2B-5044-9C54-38DB7BCD1BA0}"/>
              </a:ext>
            </a:extLst>
          </p:cNvPr>
          <p:cNvSpPr>
            <a:spLocks noGrp="1"/>
          </p:cNvSpPr>
          <p:nvPr>
            <p:ph type="body" sz="quarter" idx="10" hasCustomPrompt="1"/>
          </p:nvPr>
        </p:nvSpPr>
        <p:spPr>
          <a:xfrm>
            <a:off x="6096000" y="1676400"/>
            <a:ext cx="514879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2113961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476237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Half Left, Photo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0E8A597-10C4-4631-9D92-76C505B23B74}"/>
              </a:ext>
            </a:extLst>
          </p:cNvPr>
          <p:cNvSpPr>
            <a:spLocks noGrp="1"/>
          </p:cNvSpPr>
          <p:nvPr>
            <p:ph type="pic" sz="quarter" idx="11"/>
          </p:nvPr>
        </p:nvSpPr>
        <p:spPr>
          <a:xfrm>
            <a:off x="6282490" y="1676402"/>
            <a:ext cx="4957010" cy="4762499"/>
          </a:xfrm>
          <a:prstGeom prst="rect">
            <a:avLst/>
          </a:prstGeom>
        </p:spPr>
        <p:txBody>
          <a:bodyPr wrap="none">
            <a:noAutofit/>
          </a:bodyPr>
          <a:lstStyle>
            <a:lvl1pPr>
              <a:buNone/>
              <a:defRPr sz="1400">
                <a:solidFill>
                  <a:schemeClr val="accent4"/>
                </a:solidFill>
              </a:defRPr>
            </a:lvl1pPr>
          </a:lstStyle>
          <a:p>
            <a:endParaRPr lang="en-US" dirty="0"/>
          </a:p>
        </p:txBody>
      </p:sp>
      <p:sp>
        <p:nvSpPr>
          <p:cNvPr id="4" name="Text Placeholder 3">
            <a:extLst>
              <a:ext uri="{FF2B5EF4-FFF2-40B4-BE49-F238E27FC236}">
                <a16:creationId xmlns:a16="http://schemas.microsoft.com/office/drawing/2014/main" id="{3FD0A251-37CC-4C46-80EE-92B5588ADDCA}"/>
              </a:ext>
            </a:extLst>
          </p:cNvPr>
          <p:cNvSpPr>
            <a:spLocks noGrp="1"/>
          </p:cNvSpPr>
          <p:nvPr>
            <p:ph type="body" sz="quarter" idx="12"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EE58B41E-B2A5-866E-3538-2F09F261E6F8}"/>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7182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for Full Chart/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B70F-B446-413F-B0B4-045643D5AACA}"/>
              </a:ext>
            </a:extLst>
          </p:cNvPr>
          <p:cNvSpPr>
            <a:spLocks noGrp="1"/>
          </p:cNvSpPr>
          <p:nvPr>
            <p:ph type="title" hasCustomPrompt="1"/>
          </p:nvPr>
        </p:nvSpPr>
        <p:spPr/>
        <p:txBody>
          <a:bodyPr/>
          <a:lstStyle/>
          <a:p>
            <a:r>
              <a:rPr lang="en-US" dirty="0"/>
              <a:t>[Header – 36pt]</a:t>
            </a:r>
          </a:p>
        </p:txBody>
      </p:sp>
      <p:sp>
        <p:nvSpPr>
          <p:cNvPr id="5" name="Text Placeholder 4">
            <a:extLst>
              <a:ext uri="{FF2B5EF4-FFF2-40B4-BE49-F238E27FC236}">
                <a16:creationId xmlns:a16="http://schemas.microsoft.com/office/drawing/2014/main" id="{29817759-1165-44EF-B84F-826A3A36465A}"/>
              </a:ext>
            </a:extLst>
          </p:cNvPr>
          <p:cNvSpPr>
            <a:spLocks noGrp="1"/>
          </p:cNvSpPr>
          <p:nvPr>
            <p:ph type="body" sz="quarter" idx="11" hasCustomPrompt="1"/>
          </p:nvPr>
        </p:nvSpPr>
        <p:spPr>
          <a:xfrm>
            <a:off x="952501" y="1676400"/>
            <a:ext cx="2664157" cy="4762500"/>
          </a:xfrm>
          <a:prstGeom prst="rect">
            <a:avLst/>
          </a:prstGeom>
        </p:spPr>
        <p:txBody>
          <a:bodyPr/>
          <a:lstStyle>
            <a:lvl1pPr marL="0" indent="0">
              <a:lnSpc>
                <a:spcPct val="120000"/>
              </a:lnSpc>
              <a:buNone/>
              <a:defRPr sz="2000" b="1" baseline="0"/>
            </a:lvl1pPr>
          </a:lstStyle>
          <a:p>
            <a:pPr lvl="0"/>
            <a:r>
              <a:rPr lang="en-US" dirty="0"/>
              <a:t>[Add content here]</a:t>
            </a:r>
          </a:p>
        </p:txBody>
      </p:sp>
    </p:spTree>
    <p:custDataLst>
      <p:tags r:id="rId1"/>
    </p:custDataLst>
    <p:extLst>
      <p:ext uri="{BB962C8B-B14F-4D97-AF65-F5344CB8AC3E}">
        <p14:creationId xmlns:p14="http://schemas.microsoft.com/office/powerpoint/2010/main" val="798874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2603500"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0" y="0"/>
            <a:ext cx="12192000" cy="685800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Tree>
    <p:custDataLst>
      <p:tags r:id="rId1"/>
    </p:custDataLst>
    <p:extLst>
      <p:ext uri="{BB962C8B-B14F-4D97-AF65-F5344CB8AC3E}">
        <p14:creationId xmlns:p14="http://schemas.microsoft.com/office/powerpoint/2010/main" val="3437709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Image w/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448734" y="459430"/>
            <a:ext cx="11294533" cy="597947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
        <p:nvSpPr>
          <p:cNvPr id="7" name="Title 1">
            <a:extLst>
              <a:ext uri="{FF2B5EF4-FFF2-40B4-BE49-F238E27FC236}">
                <a16:creationId xmlns:a16="http://schemas.microsoft.com/office/drawing/2014/main" id="{E6052DED-D37A-4F95-9C5C-2DA05A7098E7}"/>
              </a:ext>
            </a:extLst>
          </p:cNvPr>
          <p:cNvSpPr>
            <a:spLocks noGrp="1"/>
          </p:cNvSpPr>
          <p:nvPr>
            <p:ph type="title" hasCustomPrompt="1"/>
          </p:nvPr>
        </p:nvSpPr>
        <p:spPr>
          <a:xfrm>
            <a:off x="1074739" y="283931"/>
            <a:ext cx="2917295" cy="830997"/>
          </a:xfrm>
          <a:prstGeom prst="rect">
            <a:avLst/>
          </a:prstGeom>
          <a:solidFill>
            <a:schemeClr val="accent1"/>
          </a:solidFill>
          <a:ln>
            <a:noFill/>
          </a:ln>
          <a:effectLst/>
        </p:spPr>
        <p:txBody>
          <a:bodyPr vert="horz" wrap="square" lIns="182880" tIns="137160" rIns="182880" bIns="137160" rtlCol="0" anchor="ctr">
            <a:spAutoFit/>
          </a:bodyPr>
          <a:lstStyle>
            <a:lvl1pPr>
              <a:defRPr lang="en-US" sz="2000">
                <a:solidFill>
                  <a:schemeClr val="bg1"/>
                </a:solidFill>
              </a:defRPr>
            </a:lvl1pPr>
          </a:lstStyle>
          <a:p>
            <a:pPr marL="0" lvl="0"/>
            <a:r>
              <a:rPr lang="en-US" dirty="0"/>
              <a:t>[Type Your Header Here - 30pt]</a:t>
            </a:r>
          </a:p>
        </p:txBody>
      </p:sp>
    </p:spTree>
    <p:custDataLst>
      <p:tags r:id="rId1"/>
    </p:custDataLst>
    <p:extLst>
      <p:ext uri="{BB962C8B-B14F-4D97-AF65-F5344CB8AC3E}">
        <p14:creationId xmlns:p14="http://schemas.microsoft.com/office/powerpoint/2010/main" val="65335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Icon">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228600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2286000" rIns="640080"/>
          <a:lstStyle>
            <a:lvl1pPr marL="0" indent="0">
              <a:buClr>
                <a:schemeClr val="tx1"/>
              </a:buClr>
              <a:buNone/>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marL="228611" marR="0" lvl="0" indent="-228611" algn="l" defTabSz="914446" rtl="0" eaLnBrk="1" fontAlgn="auto" latinLnBrk="0" hangingPunct="1">
              <a:lnSpc>
                <a:spcPct val="120000"/>
              </a:lnSpc>
              <a:spcBef>
                <a:spcPts val="1000"/>
              </a:spcBef>
              <a:spcAft>
                <a:spcPts val="333"/>
              </a:spcAft>
              <a:buClr>
                <a:schemeClr val="tx1"/>
              </a:buClr>
              <a:buSzTx/>
              <a:buFont typeface="Arial" panose="020B0604020202020204" pitchFamily="34" charset="0"/>
              <a:buChar char="•"/>
              <a:tabLst/>
              <a:defRPr/>
            </a:pPr>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10" name="Content Placeholder 42">
            <a:extLst>
              <a:ext uri="{FF2B5EF4-FFF2-40B4-BE49-F238E27FC236}">
                <a16:creationId xmlns:a16="http://schemas.microsoft.com/office/drawing/2014/main" id="{6E35BCA1-4D57-054F-8FBD-1E7897FA5CDA}"/>
              </a:ext>
            </a:extLst>
          </p:cNvPr>
          <p:cNvSpPr>
            <a:spLocks noGrp="1"/>
          </p:cNvSpPr>
          <p:nvPr>
            <p:ph sz="quarter" idx="13" hasCustomPrompt="1"/>
          </p:nvPr>
        </p:nvSpPr>
        <p:spPr>
          <a:xfrm>
            <a:off x="1946947"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6" name="Content Placeholder 42">
            <a:extLst>
              <a:ext uri="{FF2B5EF4-FFF2-40B4-BE49-F238E27FC236}">
                <a16:creationId xmlns:a16="http://schemas.microsoft.com/office/drawing/2014/main" id="{7525F365-E93A-124C-86A1-B88EDD0CDE41}"/>
              </a:ext>
            </a:extLst>
          </p:cNvPr>
          <p:cNvSpPr>
            <a:spLocks noGrp="1"/>
          </p:cNvSpPr>
          <p:nvPr>
            <p:ph sz="quarter" idx="31" hasCustomPrompt="1"/>
          </p:nvPr>
        </p:nvSpPr>
        <p:spPr>
          <a:xfrm>
            <a:off x="7360854"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a:t>
            </a:r>
            <a:r>
              <a:rPr lang="en-US" dirty="0" err="1"/>
              <a:t>Ico</a:t>
            </a:r>
            <a:endParaRPr lang="en-US" dirty="0"/>
          </a:p>
        </p:txBody>
      </p:sp>
      <p:sp>
        <p:nvSpPr>
          <p:cNvPr id="11" name="Title 1">
            <a:extLst>
              <a:ext uri="{FF2B5EF4-FFF2-40B4-BE49-F238E27FC236}">
                <a16:creationId xmlns:a16="http://schemas.microsoft.com/office/drawing/2014/main" id="{2F597B91-142A-2E18-20BB-5AE53527C871}"/>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67873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Icon">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96F2B662-54CE-FC3C-B313-01052050004F}"/>
              </a:ext>
            </a:extLst>
          </p:cNvPr>
          <p:cNvSpPr>
            <a:spLocks noGrp="1"/>
          </p:cNvSpPr>
          <p:nvPr>
            <p:ph type="body" sz="quarter" idx="25" hasCustomPrompt="1"/>
          </p:nvPr>
        </p:nvSpPr>
        <p:spPr>
          <a:xfrm>
            <a:off x="4508922"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73736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2" name="Content Placeholder 42">
            <a:extLst>
              <a:ext uri="{FF2B5EF4-FFF2-40B4-BE49-F238E27FC236}">
                <a16:creationId xmlns:a16="http://schemas.microsoft.com/office/drawing/2014/main" id="{46D6C70E-6B0A-A940-B98B-438C77D7C0B8}"/>
              </a:ext>
            </a:extLst>
          </p:cNvPr>
          <p:cNvSpPr>
            <a:spLocks noGrp="1"/>
          </p:cNvSpPr>
          <p:nvPr>
            <p:ph sz="quarter" idx="21" hasCustomPrompt="1"/>
          </p:nvPr>
        </p:nvSpPr>
        <p:spPr>
          <a:xfrm>
            <a:off x="4935039"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4" name="Content Placeholder 42">
            <a:extLst>
              <a:ext uri="{FF2B5EF4-FFF2-40B4-BE49-F238E27FC236}">
                <a16:creationId xmlns:a16="http://schemas.microsoft.com/office/drawing/2014/main" id="{01681FFF-8C12-2F44-A063-C108FD3A9343}"/>
              </a:ext>
            </a:extLst>
          </p:cNvPr>
          <p:cNvSpPr>
            <a:spLocks noGrp="1"/>
          </p:cNvSpPr>
          <p:nvPr>
            <p:ph sz="quarter" idx="23" hasCustomPrompt="1"/>
          </p:nvPr>
        </p:nvSpPr>
        <p:spPr>
          <a:xfrm>
            <a:off x="8495695"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5" name="Content Placeholder 42">
            <a:extLst>
              <a:ext uri="{FF2B5EF4-FFF2-40B4-BE49-F238E27FC236}">
                <a16:creationId xmlns:a16="http://schemas.microsoft.com/office/drawing/2014/main" id="{D3226688-598F-D247-815A-EC75E3E3F809}"/>
              </a:ext>
            </a:extLst>
          </p:cNvPr>
          <p:cNvSpPr>
            <a:spLocks noGrp="1"/>
          </p:cNvSpPr>
          <p:nvPr>
            <p:ph sz="quarter" idx="24" hasCustomPrompt="1"/>
          </p:nvPr>
        </p:nvSpPr>
        <p:spPr>
          <a:xfrm>
            <a:off x="1374383" y="1636274"/>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0" name="Title 1">
            <a:extLst>
              <a:ext uri="{FF2B5EF4-FFF2-40B4-BE49-F238E27FC236}">
                <a16:creationId xmlns:a16="http://schemas.microsoft.com/office/drawing/2014/main" id="{76C59EC6-AC50-2B67-DBFA-0C261118BE3E}"/>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43147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2D0B-A98C-6E4C-9A34-47981F0C2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5EE8E-C392-5E47-ADCB-A446128C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B14B18-53C2-D548-8CFF-5D7097F07978}"/>
              </a:ext>
            </a:extLst>
          </p:cNvPr>
          <p:cNvSpPr>
            <a:spLocks noGrp="1"/>
          </p:cNvSpPr>
          <p:nvPr>
            <p:ph type="dt" sz="half" idx="10"/>
          </p:nvPr>
        </p:nvSpPr>
        <p:spPr/>
        <p:txBody>
          <a:bodyPr/>
          <a:lstStyle/>
          <a:p>
            <a:fld id="{37A6BCF6-84B7-49AA-A69F-35D95B9487C2}" type="datetime1">
              <a:rPr lang="en-US" smtClean="0"/>
              <a:t>1/10/2025</a:t>
            </a:fld>
            <a:endParaRPr lang="en-US"/>
          </a:p>
        </p:txBody>
      </p:sp>
      <p:sp>
        <p:nvSpPr>
          <p:cNvPr id="5" name="Footer Placeholder 4">
            <a:extLst>
              <a:ext uri="{FF2B5EF4-FFF2-40B4-BE49-F238E27FC236}">
                <a16:creationId xmlns:a16="http://schemas.microsoft.com/office/drawing/2014/main" id="{1710654B-C8C3-F647-BDFC-BE54D2B2895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CD63980-622B-334C-9137-9A86615196EB}"/>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06580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 Ico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6" name="Content Placeholder 42">
            <a:extLst>
              <a:ext uri="{FF2B5EF4-FFF2-40B4-BE49-F238E27FC236}">
                <a16:creationId xmlns:a16="http://schemas.microsoft.com/office/drawing/2014/main" id="{D158CCCA-F5B5-EC48-84AF-5562E68FE9BA}"/>
              </a:ext>
            </a:extLst>
          </p:cNvPr>
          <p:cNvSpPr>
            <a:spLocks noGrp="1"/>
          </p:cNvSpPr>
          <p:nvPr>
            <p:ph sz="quarter" idx="33" hasCustomPrompt="1"/>
          </p:nvPr>
        </p:nvSpPr>
        <p:spPr>
          <a:xfrm>
            <a:off x="132295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7" name="Content Placeholder 42">
            <a:extLst>
              <a:ext uri="{FF2B5EF4-FFF2-40B4-BE49-F238E27FC236}">
                <a16:creationId xmlns:a16="http://schemas.microsoft.com/office/drawing/2014/main" id="{62041544-F5EC-DC4B-9755-FD57A094AE0E}"/>
              </a:ext>
            </a:extLst>
          </p:cNvPr>
          <p:cNvSpPr>
            <a:spLocks noGrp="1"/>
          </p:cNvSpPr>
          <p:nvPr>
            <p:ph sz="quarter" idx="35" hasCustomPrompt="1"/>
          </p:nvPr>
        </p:nvSpPr>
        <p:spPr>
          <a:xfrm>
            <a:off x="394142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9" name="Content Placeholder 42">
            <a:extLst>
              <a:ext uri="{FF2B5EF4-FFF2-40B4-BE49-F238E27FC236}">
                <a16:creationId xmlns:a16="http://schemas.microsoft.com/office/drawing/2014/main" id="{5388EB6F-8680-104A-BC82-134EE0D08A64}"/>
              </a:ext>
            </a:extLst>
          </p:cNvPr>
          <p:cNvSpPr>
            <a:spLocks noGrp="1"/>
          </p:cNvSpPr>
          <p:nvPr>
            <p:ph sz="quarter" idx="37" hasCustomPrompt="1"/>
          </p:nvPr>
        </p:nvSpPr>
        <p:spPr>
          <a:xfrm>
            <a:off x="9178366"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1" name="Content Placeholder 42">
            <a:extLst>
              <a:ext uri="{FF2B5EF4-FFF2-40B4-BE49-F238E27FC236}">
                <a16:creationId xmlns:a16="http://schemas.microsoft.com/office/drawing/2014/main" id="{87FB1A7F-A4E7-984C-82D0-2B93F4E4EB54}"/>
              </a:ext>
            </a:extLst>
          </p:cNvPr>
          <p:cNvSpPr>
            <a:spLocks noGrp="1"/>
          </p:cNvSpPr>
          <p:nvPr>
            <p:ph sz="quarter" idx="39" hasCustomPrompt="1"/>
          </p:nvPr>
        </p:nvSpPr>
        <p:spPr>
          <a:xfrm>
            <a:off x="6559895"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3" name="Title 1">
            <a:extLst>
              <a:ext uri="{FF2B5EF4-FFF2-40B4-BE49-F238E27FC236}">
                <a16:creationId xmlns:a16="http://schemas.microsoft.com/office/drawing/2014/main" id="{4EA359F1-B9E7-513B-E47D-D3B46F624FB9}"/>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994496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772503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2422358"/>
            <a:ext cx="4880502" cy="4016542"/>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2422358"/>
            <a:ext cx="4880502" cy="4016542"/>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Tree>
    <p:custDataLst>
      <p:tags r:id="rId1"/>
    </p:custDataLst>
    <p:extLst>
      <p:ext uri="{BB962C8B-B14F-4D97-AF65-F5344CB8AC3E}">
        <p14:creationId xmlns:p14="http://schemas.microsoft.com/office/powerpoint/2010/main" val="990419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9F12C8E4-3876-2E4F-B361-0816FA011E9D}"/>
              </a:ext>
            </a:extLst>
          </p:cNvPr>
          <p:cNvSpPr>
            <a:spLocks noGrp="1"/>
          </p:cNvSpPr>
          <p:nvPr>
            <p:ph type="body" sz="quarter" idx="20" hasCustomPrompt="1"/>
          </p:nvPr>
        </p:nvSpPr>
        <p:spPr>
          <a:xfrm>
            <a:off x="4508923"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7" name="Title 1">
            <a:extLst>
              <a:ext uri="{FF2B5EF4-FFF2-40B4-BE49-F238E27FC236}">
                <a16:creationId xmlns:a16="http://schemas.microsoft.com/office/drawing/2014/main" id="{F7B47CB3-8529-1A54-C8A6-D73DEA72A57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3581954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3" name="Text Placeholder 3">
            <a:extLst>
              <a:ext uri="{FF2B5EF4-FFF2-40B4-BE49-F238E27FC236}">
                <a16:creationId xmlns:a16="http://schemas.microsoft.com/office/drawing/2014/main" id="{0282508F-0ADB-98FD-D488-550E371C57EC}"/>
              </a:ext>
            </a:extLst>
          </p:cNvPr>
          <p:cNvSpPr>
            <a:spLocks noGrp="1"/>
          </p:cNvSpPr>
          <p:nvPr>
            <p:ph type="body" sz="quarter" idx="20" hasCustomPrompt="1"/>
          </p:nvPr>
        </p:nvSpPr>
        <p:spPr>
          <a:xfrm>
            <a:off x="4508923" y="2422357"/>
            <a:ext cx="3165686"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4" name="Text Placeholder 3">
            <a:extLst>
              <a:ext uri="{FF2B5EF4-FFF2-40B4-BE49-F238E27FC236}">
                <a16:creationId xmlns:a16="http://schemas.microsoft.com/office/drawing/2014/main" id="{060D2ED0-008A-6DB9-CAD4-5BF32634BA3E}"/>
              </a:ext>
            </a:extLst>
          </p:cNvPr>
          <p:cNvSpPr>
            <a:spLocks noGrp="1"/>
          </p:cNvSpPr>
          <p:nvPr>
            <p:ph type="body" sz="quarter" idx="15" hasCustomPrompt="1"/>
          </p:nvPr>
        </p:nvSpPr>
        <p:spPr>
          <a:xfrm>
            <a:off x="948267" y="2422357"/>
            <a:ext cx="3165686"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5" name="Text Placeholder 3">
            <a:extLst>
              <a:ext uri="{FF2B5EF4-FFF2-40B4-BE49-F238E27FC236}">
                <a16:creationId xmlns:a16="http://schemas.microsoft.com/office/drawing/2014/main" id="{D180E340-CB51-0152-39A6-8E8DF9583E34}"/>
              </a:ext>
            </a:extLst>
          </p:cNvPr>
          <p:cNvSpPr>
            <a:spLocks noGrp="1"/>
          </p:cNvSpPr>
          <p:nvPr>
            <p:ph type="body" sz="quarter" idx="22" hasCustomPrompt="1"/>
          </p:nvPr>
        </p:nvSpPr>
        <p:spPr>
          <a:xfrm>
            <a:off x="8069579" y="2422357"/>
            <a:ext cx="3165686"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434565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itle 1">
            <a:extLst>
              <a:ext uri="{FF2B5EF4-FFF2-40B4-BE49-F238E27FC236}">
                <a16:creationId xmlns:a16="http://schemas.microsoft.com/office/drawing/2014/main" id="{B378F53A-85B6-7DFC-63DB-A1061F65507B}"/>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616299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7" name="Text Placeholder 3">
            <a:extLst>
              <a:ext uri="{FF2B5EF4-FFF2-40B4-BE49-F238E27FC236}">
                <a16:creationId xmlns:a16="http://schemas.microsoft.com/office/drawing/2014/main" id="{01EF610D-D81B-781A-7386-8AB487AA73D1}"/>
              </a:ext>
            </a:extLst>
          </p:cNvPr>
          <p:cNvSpPr>
            <a:spLocks noGrp="1"/>
          </p:cNvSpPr>
          <p:nvPr>
            <p:ph type="body" sz="quarter" idx="15" hasCustomPrompt="1"/>
          </p:nvPr>
        </p:nvSpPr>
        <p:spPr>
          <a:xfrm>
            <a:off x="952505" y="2422357"/>
            <a:ext cx="2436347"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ext Placeholder 3">
            <a:extLst>
              <a:ext uri="{FF2B5EF4-FFF2-40B4-BE49-F238E27FC236}">
                <a16:creationId xmlns:a16="http://schemas.microsoft.com/office/drawing/2014/main" id="{AE913A4E-41CD-C719-7EA2-F31F3756488C}"/>
              </a:ext>
            </a:extLst>
          </p:cNvPr>
          <p:cNvSpPr>
            <a:spLocks noGrp="1"/>
          </p:cNvSpPr>
          <p:nvPr>
            <p:ph type="body" sz="quarter" idx="34" hasCustomPrompt="1"/>
          </p:nvPr>
        </p:nvSpPr>
        <p:spPr>
          <a:xfrm>
            <a:off x="3570976" y="2422357"/>
            <a:ext cx="2436347"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9" name="Text Placeholder 3">
            <a:extLst>
              <a:ext uri="{FF2B5EF4-FFF2-40B4-BE49-F238E27FC236}">
                <a16:creationId xmlns:a16="http://schemas.microsoft.com/office/drawing/2014/main" id="{4A6460BB-2B9B-25D3-4F49-48EC2A35B549}"/>
              </a:ext>
            </a:extLst>
          </p:cNvPr>
          <p:cNvSpPr>
            <a:spLocks noGrp="1"/>
          </p:cNvSpPr>
          <p:nvPr>
            <p:ph type="body" sz="quarter" idx="36" hasCustomPrompt="1"/>
          </p:nvPr>
        </p:nvSpPr>
        <p:spPr>
          <a:xfrm>
            <a:off x="8807917" y="2422357"/>
            <a:ext cx="2436347" cy="4016543"/>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0" name="Text Placeholder 3">
            <a:extLst>
              <a:ext uri="{FF2B5EF4-FFF2-40B4-BE49-F238E27FC236}">
                <a16:creationId xmlns:a16="http://schemas.microsoft.com/office/drawing/2014/main" id="{53833CC8-E9CE-8938-74CA-D1DA3A1BDF68}"/>
              </a:ext>
            </a:extLst>
          </p:cNvPr>
          <p:cNvSpPr>
            <a:spLocks noGrp="1"/>
          </p:cNvSpPr>
          <p:nvPr>
            <p:ph type="body" sz="quarter" idx="38" hasCustomPrompt="1"/>
          </p:nvPr>
        </p:nvSpPr>
        <p:spPr>
          <a:xfrm>
            <a:off x="6189447" y="2422357"/>
            <a:ext cx="2436347"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391739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Header Left w/ Annota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607BB2-0F36-4829-815E-14364EB83101}"/>
              </a:ext>
            </a:extLst>
          </p:cNvPr>
          <p:cNvSpPr/>
          <p:nvPr userDrawn="1"/>
        </p:nvSpPr>
        <p:spPr>
          <a:xfrm flipV="1">
            <a:off x="2" y="0"/>
            <a:ext cx="12191999" cy="6858000"/>
          </a:xfrm>
          <a:prstGeom prst="rect">
            <a:avLst/>
          </a:prstGeom>
          <a:solidFill>
            <a:schemeClr val="bg1"/>
          </a:solidFill>
        </p:spPr>
        <p:txBody>
          <a:bodyPr rtlCol="0" anchor="ctr">
            <a:noAutofit/>
          </a:bodyPr>
          <a:lstStyle/>
          <a:p>
            <a:pPr algn="l"/>
            <a:endParaRPr lang="en-US" sz="2700" dirty="0"/>
          </a:p>
        </p:txBody>
      </p:sp>
      <p:sp>
        <p:nvSpPr>
          <p:cNvPr id="2" name="Rectangle 1">
            <a:extLst>
              <a:ext uri="{FF2B5EF4-FFF2-40B4-BE49-F238E27FC236}">
                <a16:creationId xmlns:a16="http://schemas.microsoft.com/office/drawing/2014/main" id="{16096375-6957-498A-A1FC-65C6429009C4}"/>
              </a:ext>
            </a:extLst>
          </p:cNvPr>
          <p:cNvSpPr/>
          <p:nvPr userDrawn="1"/>
        </p:nvSpPr>
        <p:spPr>
          <a:xfrm>
            <a:off x="947739" y="1436915"/>
            <a:ext cx="1551243" cy="170385"/>
          </a:xfrm>
          <a:prstGeom prst="rect">
            <a:avLst/>
          </a:prstGeom>
          <a:solidFill>
            <a:schemeClr val="bg1"/>
          </a:solidFill>
          <a:ln>
            <a:noFill/>
          </a:ln>
        </p:spPr>
        <p:txBody>
          <a:bodyPr rtlCol="0" anchor="ctr">
            <a:noAutofit/>
          </a:bodyPr>
          <a:lstStyle/>
          <a:p>
            <a:pPr algn="l"/>
            <a:endParaRPr lang="en-US" sz="2700" dirty="0"/>
          </a:p>
        </p:txBody>
      </p:sp>
      <p:sp>
        <p:nvSpPr>
          <p:cNvPr id="4" name="Rectangle 3">
            <a:extLst>
              <a:ext uri="{FF2B5EF4-FFF2-40B4-BE49-F238E27FC236}">
                <a16:creationId xmlns:a16="http://schemas.microsoft.com/office/drawing/2014/main" id="{DB17E313-1BD3-4E92-9703-51184943E163}"/>
              </a:ext>
            </a:extLst>
          </p:cNvPr>
          <p:cNvSpPr/>
          <p:nvPr userDrawn="1"/>
        </p:nvSpPr>
        <p:spPr>
          <a:xfrm>
            <a:off x="0" y="0"/>
            <a:ext cx="3157804" cy="6858000"/>
          </a:xfrm>
          <a:prstGeom prst="rect">
            <a:avLst/>
          </a:prstGeom>
          <a:solidFill>
            <a:schemeClr val="accent1"/>
          </a:solidFill>
        </p:spPr>
        <p:txBody>
          <a:bodyPr rtlCol="0" anchor="ctr">
            <a:noAutofit/>
          </a:bodyPr>
          <a:lstStyle/>
          <a:p>
            <a:pPr algn="l"/>
            <a:endParaRPr lang="en-US" sz="2700" dirty="0"/>
          </a:p>
        </p:txBody>
      </p:sp>
      <p:sp>
        <p:nvSpPr>
          <p:cNvPr id="3" name="Title 2">
            <a:extLst>
              <a:ext uri="{FF2B5EF4-FFF2-40B4-BE49-F238E27FC236}">
                <a16:creationId xmlns:a16="http://schemas.microsoft.com/office/drawing/2014/main" id="{3EC79733-A29B-482A-AB7D-29C1484D7DCA}"/>
              </a:ext>
            </a:extLst>
          </p:cNvPr>
          <p:cNvSpPr>
            <a:spLocks noGrp="1"/>
          </p:cNvSpPr>
          <p:nvPr>
            <p:ph type="title" hasCustomPrompt="1"/>
          </p:nvPr>
        </p:nvSpPr>
        <p:spPr>
          <a:xfrm>
            <a:off x="2" y="0"/>
            <a:ext cx="3157803" cy="1257300"/>
          </a:xfrm>
          <a:prstGeom prst="rect">
            <a:avLst/>
          </a:prstGeom>
          <a:noFill/>
          <a:ln>
            <a:noFill/>
          </a:ln>
        </p:spPr>
        <p:txBody>
          <a:bodyPr lIns="365760" tIns="548640" rIns="274320" anchor="t">
            <a:noAutofit/>
          </a:bodyPr>
          <a:lstStyle>
            <a:lvl1pPr>
              <a:lnSpc>
                <a:spcPct val="100000"/>
              </a:lnSpc>
              <a:defRPr sz="2400">
                <a:solidFill>
                  <a:schemeClr val="bg1"/>
                </a:solidFill>
              </a:defRPr>
            </a:lvl1pPr>
          </a:lstStyle>
          <a:p>
            <a:r>
              <a:rPr lang="en-US" dirty="0"/>
              <a:t>[Header – 36pt]</a:t>
            </a:r>
          </a:p>
        </p:txBody>
      </p:sp>
      <p:grpSp>
        <p:nvGrpSpPr>
          <p:cNvPr id="17" name="Group 16">
            <a:extLst>
              <a:ext uri="{FF2B5EF4-FFF2-40B4-BE49-F238E27FC236}">
                <a16:creationId xmlns:a16="http://schemas.microsoft.com/office/drawing/2014/main" id="{B2E9B860-D6E8-484C-BEEA-298E09C89469}"/>
              </a:ext>
            </a:extLst>
          </p:cNvPr>
          <p:cNvGrpSpPr/>
          <p:nvPr userDrawn="1"/>
        </p:nvGrpSpPr>
        <p:grpSpPr>
          <a:xfrm>
            <a:off x="11580971" y="458402"/>
            <a:ext cx="274320" cy="274320"/>
            <a:chOff x="1578736" y="2802526"/>
            <a:chExt cx="1280160" cy="1280160"/>
          </a:xfrm>
        </p:grpSpPr>
        <p:sp>
          <p:nvSpPr>
            <p:cNvPr id="18" name="Freeform: Shape 17">
              <a:extLst>
                <a:ext uri="{FF2B5EF4-FFF2-40B4-BE49-F238E27FC236}">
                  <a16:creationId xmlns:a16="http://schemas.microsoft.com/office/drawing/2014/main" id="{7438A915-E55E-4555-8DDE-C417A6B627E9}"/>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9" name="Freeform: Shape 18">
              <a:extLst>
                <a:ext uri="{FF2B5EF4-FFF2-40B4-BE49-F238E27FC236}">
                  <a16:creationId xmlns:a16="http://schemas.microsoft.com/office/drawing/2014/main" id="{4FA70379-C7B0-4454-8FAD-D6A548FC2991}"/>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19">
              <a:extLst>
                <a:ext uri="{FF2B5EF4-FFF2-40B4-BE49-F238E27FC236}">
                  <a16:creationId xmlns:a16="http://schemas.microsoft.com/office/drawing/2014/main" id="{82439DE9-3896-47F6-AEE1-031B5423467A}"/>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20">
              <a:extLst>
                <a:ext uri="{FF2B5EF4-FFF2-40B4-BE49-F238E27FC236}">
                  <a16:creationId xmlns:a16="http://schemas.microsoft.com/office/drawing/2014/main" id="{7E4BC75A-CFF0-48A4-BAC7-3EC25DBA09ED}"/>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2" name="Text Placeholder 4">
            <a:extLst>
              <a:ext uri="{FF2B5EF4-FFF2-40B4-BE49-F238E27FC236}">
                <a16:creationId xmlns:a16="http://schemas.microsoft.com/office/drawing/2014/main" id="{043B67D3-48CA-6B47-BD53-1592CAE502FB}"/>
              </a:ext>
            </a:extLst>
          </p:cNvPr>
          <p:cNvSpPr>
            <a:spLocks noGrp="1"/>
          </p:cNvSpPr>
          <p:nvPr>
            <p:ph type="body" sz="quarter" idx="14" hasCustomPrompt="1"/>
          </p:nvPr>
        </p:nvSpPr>
        <p:spPr>
          <a:xfrm>
            <a:off x="14289" y="1285653"/>
            <a:ext cx="3143515" cy="5181600"/>
          </a:xfrm>
        </p:spPr>
        <p:txBody>
          <a:bodyPr lIns="457200" rIns="457200"/>
          <a:lstStyle>
            <a:lvl1pPr>
              <a:buClr>
                <a:schemeClr val="accent6"/>
              </a:buClr>
              <a:defRPr sz="1733">
                <a:solidFill>
                  <a:schemeClr val="bg1"/>
                </a:solidFill>
              </a:defRPr>
            </a:lvl1pPr>
            <a:lvl2pPr marL="487704" indent="-243852">
              <a:buClr>
                <a:schemeClr val="accent6"/>
              </a:buClr>
              <a:defRPr sz="1733">
                <a:solidFill>
                  <a:schemeClr val="bg1"/>
                </a:solidFill>
              </a:defRPr>
            </a:lvl2pPr>
            <a:lvl3pPr marL="792520" indent="-243852">
              <a:buClr>
                <a:schemeClr val="accent6"/>
              </a:buClr>
              <a:defRPr sz="1733">
                <a:solidFill>
                  <a:schemeClr val="bg1"/>
                </a:solidFill>
              </a:defRPr>
            </a:lvl3pPr>
            <a:lvl4pPr>
              <a:buClr>
                <a:schemeClr val="accent6"/>
              </a:buClr>
              <a:defRPr sz="1733">
                <a:solidFill>
                  <a:schemeClr val="bg1"/>
                </a:solidFill>
              </a:defRPr>
            </a:lvl4pPr>
            <a:lvl5pPr>
              <a:buClr>
                <a:schemeClr val="accent6"/>
              </a:buClr>
              <a:defRPr sz="1733">
                <a:solidFill>
                  <a:schemeClr val="bg1"/>
                </a:solidFill>
              </a:defRPr>
            </a:lvl5pPr>
          </a:lstStyle>
          <a:p>
            <a:pPr lvl="0"/>
            <a:r>
              <a:rPr lang="en-US" dirty="0"/>
              <a:t>[Level 1 – 26pt)</a:t>
            </a:r>
          </a:p>
          <a:p>
            <a:pPr lvl="1"/>
            <a:r>
              <a:rPr lang="en-US" dirty="0"/>
              <a:t>[Level 2 – 26pt)</a:t>
            </a:r>
          </a:p>
          <a:p>
            <a:pPr lvl="2"/>
            <a:r>
              <a:rPr lang="en-US" dirty="0"/>
              <a:t>[Level – 26pt)</a:t>
            </a:r>
          </a:p>
        </p:txBody>
      </p:sp>
    </p:spTree>
    <p:custDataLst>
      <p:tags r:id="rId1"/>
    </p:custDataLst>
    <p:extLst>
      <p:ext uri="{BB962C8B-B14F-4D97-AF65-F5344CB8AC3E}">
        <p14:creationId xmlns:p14="http://schemas.microsoft.com/office/powerpoint/2010/main" val="764383101"/>
      </p:ext>
    </p:extLst>
  </p:cSld>
  <p:clrMapOvr>
    <a:masterClrMapping/>
  </p:clrMapOvr>
  <p:extLst>
    <p:ext uri="{DCECCB84-F9BA-43D5-87BE-67443E8EF086}">
      <p15:sldGuideLst xmlns:p15="http://schemas.microsoft.com/office/powerpoint/2012/main">
        <p15:guide id="1" pos="3864">
          <p15:clr>
            <a:srgbClr val="FBAE40"/>
          </p15:clr>
        </p15:guide>
        <p15:guide id="2" orient="horz" pos="432">
          <p15:clr>
            <a:srgbClr val="FBAE40"/>
          </p15:clr>
        </p15:guide>
        <p15:guide id="3" pos="72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Bold Lis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7" name="Group 6">
            <a:extLst>
              <a:ext uri="{FF2B5EF4-FFF2-40B4-BE49-F238E27FC236}">
                <a16:creationId xmlns:a16="http://schemas.microsoft.com/office/drawing/2014/main" id="{CDFD905E-C745-4B03-B665-687DB2CEDD69}"/>
              </a:ext>
            </a:extLst>
          </p:cNvPr>
          <p:cNvGrpSpPr/>
          <p:nvPr userDrawn="1"/>
        </p:nvGrpSpPr>
        <p:grpSpPr>
          <a:xfrm>
            <a:off x="11580971" y="458402"/>
            <a:ext cx="274320" cy="274320"/>
            <a:chOff x="1578736" y="2802526"/>
            <a:chExt cx="1280160" cy="1280160"/>
          </a:xfrm>
        </p:grpSpPr>
        <p:sp>
          <p:nvSpPr>
            <p:cNvPr id="8" name="Freeform: Shape 7">
              <a:extLst>
                <a:ext uri="{FF2B5EF4-FFF2-40B4-BE49-F238E27FC236}">
                  <a16:creationId xmlns:a16="http://schemas.microsoft.com/office/drawing/2014/main" id="{2032936B-05ED-411B-8C1E-85BF95A196CB}"/>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9" name="Freeform: Shape 8">
              <a:extLst>
                <a:ext uri="{FF2B5EF4-FFF2-40B4-BE49-F238E27FC236}">
                  <a16:creationId xmlns:a16="http://schemas.microsoft.com/office/drawing/2014/main" id="{5040DAF0-3B15-4843-ADAD-ACDE2A5C4AC0}"/>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0" name="Freeform: Shape 9">
              <a:extLst>
                <a:ext uri="{FF2B5EF4-FFF2-40B4-BE49-F238E27FC236}">
                  <a16:creationId xmlns:a16="http://schemas.microsoft.com/office/drawing/2014/main" id="{CEB2F186-9103-470A-AEC0-C06C47EA1184}"/>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EB1EA825-85A8-46F3-B540-2ADBBC6644CB}"/>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4" name="Text Placeholder 3">
            <a:extLst>
              <a:ext uri="{FF2B5EF4-FFF2-40B4-BE49-F238E27FC236}">
                <a16:creationId xmlns:a16="http://schemas.microsoft.com/office/drawing/2014/main" id="{7A82BD45-5173-4143-AC77-C31DC4504BED}"/>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1295629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[Pros Header – 42pt]</a:t>
            </a:r>
          </a:p>
        </p:txBody>
      </p:sp>
      <p:grpSp>
        <p:nvGrpSpPr>
          <p:cNvPr id="19" name="Group 18">
            <a:extLst>
              <a:ext uri="{FF2B5EF4-FFF2-40B4-BE49-F238E27FC236}">
                <a16:creationId xmlns:a16="http://schemas.microsoft.com/office/drawing/2014/main" id="{94AC4202-A9C7-7D42-AC3D-52A7974921F0}"/>
              </a:ext>
            </a:extLst>
          </p:cNvPr>
          <p:cNvGrpSpPr/>
          <p:nvPr userDrawn="1"/>
        </p:nvGrpSpPr>
        <p:grpSpPr>
          <a:xfrm>
            <a:off x="10050780" y="172151"/>
            <a:ext cx="1188720" cy="1192889"/>
            <a:chOff x="10050780" y="172150"/>
            <a:chExt cx="1188720" cy="1192889"/>
          </a:xfrm>
        </p:grpSpPr>
        <p:sp>
          <p:nvSpPr>
            <p:cNvPr id="24" name="Oval 23">
              <a:extLst>
                <a:ext uri="{FF2B5EF4-FFF2-40B4-BE49-F238E27FC236}">
                  <a16:creationId xmlns:a16="http://schemas.microsoft.com/office/drawing/2014/main" id="{444D5503-E869-6F40-92CF-5584BDBC594F}"/>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5" name="Picture 24" descr="Icon&#10;&#10;Description automatically generated">
              <a:extLst>
                <a:ext uri="{FF2B5EF4-FFF2-40B4-BE49-F238E27FC236}">
                  <a16:creationId xmlns:a16="http://schemas.microsoft.com/office/drawing/2014/main" id="{6421B68A-D4FB-B94D-9FA9-1CAB9FC9B2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5528" y="172150"/>
              <a:ext cx="1099223" cy="1166732"/>
            </a:xfrm>
            <a:prstGeom prst="rect">
              <a:avLst/>
            </a:prstGeom>
          </p:spPr>
        </p:pic>
      </p:grpSp>
      <p:grpSp>
        <p:nvGrpSpPr>
          <p:cNvPr id="26" name="Group 25">
            <a:extLst>
              <a:ext uri="{FF2B5EF4-FFF2-40B4-BE49-F238E27FC236}">
                <a16:creationId xmlns:a16="http://schemas.microsoft.com/office/drawing/2014/main" id="{EADB7781-BB15-B64C-90E2-217EB4AB457C}"/>
              </a:ext>
            </a:extLst>
          </p:cNvPr>
          <p:cNvGrpSpPr/>
          <p:nvPr userDrawn="1"/>
        </p:nvGrpSpPr>
        <p:grpSpPr>
          <a:xfrm>
            <a:off x="11580971" y="458402"/>
            <a:ext cx="274320" cy="274320"/>
            <a:chOff x="1578736" y="2802526"/>
            <a:chExt cx="1280160" cy="1280160"/>
          </a:xfrm>
        </p:grpSpPr>
        <p:sp>
          <p:nvSpPr>
            <p:cNvPr id="27" name="Freeform: Shape 7">
              <a:extLst>
                <a:ext uri="{FF2B5EF4-FFF2-40B4-BE49-F238E27FC236}">
                  <a16:creationId xmlns:a16="http://schemas.microsoft.com/office/drawing/2014/main" id="{45D71C7A-1157-D543-BEC0-847FB04C923D}"/>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8" name="Freeform: Shape 8">
              <a:extLst>
                <a:ext uri="{FF2B5EF4-FFF2-40B4-BE49-F238E27FC236}">
                  <a16:creationId xmlns:a16="http://schemas.microsoft.com/office/drawing/2014/main" id="{5D152848-6732-BF4D-89A6-F2A3C7EEE4A8}"/>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9" name="Freeform: Shape 9">
              <a:extLst>
                <a:ext uri="{FF2B5EF4-FFF2-40B4-BE49-F238E27FC236}">
                  <a16:creationId xmlns:a16="http://schemas.microsoft.com/office/drawing/2014/main" id="{A8E1A5DD-C8AE-F142-9A92-0F2F273A062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0" name="Freeform: Shape 10">
              <a:extLst>
                <a:ext uri="{FF2B5EF4-FFF2-40B4-BE49-F238E27FC236}">
                  <a16:creationId xmlns:a16="http://schemas.microsoft.com/office/drawing/2014/main" id="{CF6F8B7D-75E9-E444-947A-C93DF1CC575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A3E6CFDA-0B97-E54E-8DF8-52E701590619}"/>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04322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2288-ED8B-E34E-BAB6-1D26157B9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AE68A-CA3F-9948-9F78-46C13FEE82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E62E7-8BD2-264E-A470-F8E73C9D6FE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23621-D1A0-D241-B666-A457ACCAB3EB}"/>
              </a:ext>
            </a:extLst>
          </p:cNvPr>
          <p:cNvSpPr>
            <a:spLocks noGrp="1"/>
          </p:cNvSpPr>
          <p:nvPr>
            <p:ph type="dt" sz="half" idx="10"/>
          </p:nvPr>
        </p:nvSpPr>
        <p:spPr/>
        <p:txBody>
          <a:bodyPr/>
          <a:lstStyle/>
          <a:p>
            <a:fld id="{DFF119D7-9FF6-460F-A484-0C02884C819E}" type="datetime1">
              <a:rPr lang="en-US" smtClean="0"/>
              <a:t>1/10/2025</a:t>
            </a:fld>
            <a:endParaRPr lang="en-US"/>
          </a:p>
        </p:txBody>
      </p:sp>
      <p:sp>
        <p:nvSpPr>
          <p:cNvPr id="6" name="Footer Placeholder 5">
            <a:extLst>
              <a:ext uri="{FF2B5EF4-FFF2-40B4-BE49-F238E27FC236}">
                <a16:creationId xmlns:a16="http://schemas.microsoft.com/office/drawing/2014/main" id="{D5769F7B-BD42-C44E-AA35-681E6A1C40A4}"/>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BA17368C-62E4-C243-98AE-B5BC9B4F3F0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288102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[Cons Header – 42pt]</a:t>
            </a:r>
          </a:p>
        </p:txBody>
      </p:sp>
      <p:grpSp>
        <p:nvGrpSpPr>
          <p:cNvPr id="16" name="Group 15">
            <a:extLst>
              <a:ext uri="{FF2B5EF4-FFF2-40B4-BE49-F238E27FC236}">
                <a16:creationId xmlns:a16="http://schemas.microsoft.com/office/drawing/2014/main" id="{EFFCBDB3-D0D4-C141-BECD-839635D80B56}"/>
              </a:ext>
            </a:extLst>
          </p:cNvPr>
          <p:cNvGrpSpPr/>
          <p:nvPr userDrawn="1"/>
        </p:nvGrpSpPr>
        <p:grpSpPr>
          <a:xfrm>
            <a:off x="10050780" y="201342"/>
            <a:ext cx="1188720" cy="1188720"/>
            <a:chOff x="9650594" y="384098"/>
            <a:chExt cx="1593669" cy="1625269"/>
          </a:xfrm>
        </p:grpSpPr>
        <p:sp>
          <p:nvSpPr>
            <p:cNvPr id="17" name="Oval 16">
              <a:extLst>
                <a:ext uri="{FF2B5EF4-FFF2-40B4-BE49-F238E27FC236}">
                  <a16:creationId xmlns:a16="http://schemas.microsoft.com/office/drawing/2014/main" id="{E8E481A5-300A-1741-A406-BCA1618B7FB2}"/>
                </a:ext>
              </a:extLst>
            </p:cNvPr>
            <p:cNvSpPr/>
            <p:nvPr userDrawn="1"/>
          </p:nvSpPr>
          <p:spPr>
            <a:xfrm>
              <a:off x="9650594" y="384098"/>
              <a:ext cx="1593669" cy="1591056"/>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18" name="Picture 17" descr="Icon&#10;&#10;Description automatically generated">
              <a:extLst>
                <a:ext uri="{FF2B5EF4-FFF2-40B4-BE49-F238E27FC236}">
                  <a16:creationId xmlns:a16="http://schemas.microsoft.com/office/drawing/2014/main" id="{17EE93F2-92FB-564F-8D17-EA8B261B55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3847" y="418310"/>
              <a:ext cx="1470423" cy="1591057"/>
            </a:xfrm>
            <a:prstGeom prst="rect">
              <a:avLst/>
            </a:prstGeom>
          </p:spPr>
        </p:pic>
      </p:grpSp>
      <p:grpSp>
        <p:nvGrpSpPr>
          <p:cNvPr id="19" name="Group 18">
            <a:extLst>
              <a:ext uri="{FF2B5EF4-FFF2-40B4-BE49-F238E27FC236}">
                <a16:creationId xmlns:a16="http://schemas.microsoft.com/office/drawing/2014/main" id="{678B6F93-20CD-DE40-B5CE-399095ED6535}"/>
              </a:ext>
            </a:extLst>
          </p:cNvPr>
          <p:cNvGrpSpPr/>
          <p:nvPr userDrawn="1"/>
        </p:nvGrpSpPr>
        <p:grpSpPr>
          <a:xfrm>
            <a:off x="11580971" y="458402"/>
            <a:ext cx="274320" cy="274320"/>
            <a:chOff x="1578736" y="2802526"/>
            <a:chExt cx="1280160" cy="1280160"/>
          </a:xfrm>
        </p:grpSpPr>
        <p:sp>
          <p:nvSpPr>
            <p:cNvPr id="21" name="Freeform: Shape 7">
              <a:extLst>
                <a:ext uri="{FF2B5EF4-FFF2-40B4-BE49-F238E27FC236}">
                  <a16:creationId xmlns:a16="http://schemas.microsoft.com/office/drawing/2014/main" id="{42E7C365-3B11-6941-8605-B79E34A27691}"/>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2" name="Freeform: Shape 8">
              <a:extLst>
                <a:ext uri="{FF2B5EF4-FFF2-40B4-BE49-F238E27FC236}">
                  <a16:creationId xmlns:a16="http://schemas.microsoft.com/office/drawing/2014/main" id="{74630F14-F11B-9F40-A1F2-0CBA36FA171C}"/>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31" name="Freeform: Shape 9">
              <a:extLst>
                <a:ext uri="{FF2B5EF4-FFF2-40B4-BE49-F238E27FC236}">
                  <a16:creationId xmlns:a16="http://schemas.microsoft.com/office/drawing/2014/main" id="{9E3D14BC-DC3A-544D-885E-487674F38E3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2" name="Freeform: Shape 10">
              <a:extLst>
                <a:ext uri="{FF2B5EF4-FFF2-40B4-BE49-F238E27FC236}">
                  <a16:creationId xmlns:a16="http://schemas.microsoft.com/office/drawing/2014/main" id="{59FCBF24-FB6B-4D48-89D1-8A63997E304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5" name="Text Placeholder 3">
            <a:extLst>
              <a:ext uri="{FF2B5EF4-FFF2-40B4-BE49-F238E27FC236}">
                <a16:creationId xmlns:a16="http://schemas.microsoft.com/office/drawing/2014/main" id="{BB524F88-793F-1A4A-AB4E-8EB498E3E8C7}"/>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78380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EBDE-8082-F844-BA9C-65793A923AAF}"/>
              </a:ext>
            </a:extLst>
          </p:cNvPr>
          <p:cNvSpPr>
            <a:spLocks noGrp="1"/>
          </p:cNvSpPr>
          <p:nvPr>
            <p:ph type="title"/>
          </p:nvPr>
        </p:nvSpPr>
        <p:spPr>
          <a:xfrm>
            <a:off x="952505" y="2"/>
            <a:ext cx="10291759" cy="1191125"/>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BB8B3B-6916-BA41-9116-9934E3619484}"/>
              </a:ext>
            </a:extLst>
          </p:cNvPr>
          <p:cNvSpPr>
            <a:spLocks noGrp="1"/>
          </p:cNvSpPr>
          <p:nvPr>
            <p:ph type="sldNum" sz="quarter" idx="10"/>
          </p:nvPr>
        </p:nvSpPr>
        <p:spPr>
          <a:xfrm>
            <a:off x="11239500" y="6438901"/>
            <a:ext cx="952500" cy="419099"/>
          </a:xfrm>
          <a:prstGeom prst="rect">
            <a:avLst/>
          </a:prstGeom>
        </p:spPr>
        <p:txBody>
          <a:bodyPr/>
          <a:lstStyle/>
          <a:p>
            <a:fld id="{6FC0F7E6-2AEC-425D-B46A-B91D2A242B16}" type="slidenum">
              <a:rPr lang="en-US" smtClean="0"/>
              <a:pPr/>
              <a:t>‹#›</a:t>
            </a:fld>
            <a:endParaRPr lang="en-US"/>
          </a:p>
        </p:txBody>
      </p:sp>
      <p:sp>
        <p:nvSpPr>
          <p:cNvPr id="4" name="Rectangle 3">
            <a:extLst>
              <a:ext uri="{FF2B5EF4-FFF2-40B4-BE49-F238E27FC236}">
                <a16:creationId xmlns:a16="http://schemas.microsoft.com/office/drawing/2014/main" id="{601F4E26-38A4-DB4E-8038-F692341B6FC8}"/>
              </a:ext>
            </a:extLst>
          </p:cNvPr>
          <p:cNvSpPr/>
          <p:nvPr userDrawn="1"/>
        </p:nvSpPr>
        <p:spPr>
          <a:xfrm>
            <a:off x="0" y="0"/>
            <a:ext cx="12231552" cy="6858000"/>
          </a:xfrm>
          <a:prstGeom prst="rect">
            <a:avLst/>
          </a:prstGeom>
          <a:solidFill>
            <a:schemeClr val="accent1"/>
          </a:solidFill>
        </p:spPr>
        <p:txBody>
          <a:bodyPr rtlCol="0" anchor="ctr">
            <a:noAutofit/>
          </a:bodyPr>
          <a:lstStyle/>
          <a:p>
            <a:pPr algn="l"/>
            <a:endParaRPr lang="en-US" sz="2700" dirty="0"/>
          </a:p>
        </p:txBody>
      </p:sp>
      <p:sp>
        <p:nvSpPr>
          <p:cNvPr id="5" name="Text Placeholder 2">
            <a:extLst>
              <a:ext uri="{FF2B5EF4-FFF2-40B4-BE49-F238E27FC236}">
                <a16:creationId xmlns:a16="http://schemas.microsoft.com/office/drawing/2014/main" id="{9CCDE6CD-DD1F-3043-BAA6-ADCB0DFD2CC1}"/>
              </a:ext>
            </a:extLst>
          </p:cNvPr>
          <p:cNvSpPr txBox="1">
            <a:spLocks/>
          </p:cNvSpPr>
          <p:nvPr userDrawn="1"/>
        </p:nvSpPr>
        <p:spPr>
          <a:xfrm>
            <a:off x="2098608" y="3270421"/>
            <a:ext cx="7994784" cy="1752600"/>
          </a:xfrm>
          <a:prstGeom prst="rect">
            <a:avLst/>
          </a:prstGeom>
        </p:spPr>
        <p:txBody>
          <a:bodyPr anchor="t" anchorCtr="0"/>
          <a:lstStyle>
            <a:lvl1pPr marL="228611"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400"/>
              </a:spcBef>
              <a:spcAft>
                <a:spcPts val="1200"/>
              </a:spcAft>
              <a:buClr>
                <a:srgbClr val="0B8ECC"/>
              </a:buClr>
              <a:buSzPct val="9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400"/>
              </a:spcBef>
              <a:spcAft>
                <a:spcPts val="1200"/>
              </a:spcAft>
              <a:buClr>
                <a:srgbClr val="0B8ECC"/>
              </a:buClr>
              <a:buSzPct val="10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800"/>
              </a:spcBef>
              <a:buNone/>
            </a:pPr>
            <a:r>
              <a:rPr lang="en-US" sz="4800" b="1" dirty="0">
                <a:solidFill>
                  <a:schemeClr val="bg1"/>
                </a:solidFill>
              </a:rPr>
              <a:t>Thank you!</a:t>
            </a:r>
          </a:p>
        </p:txBody>
      </p:sp>
      <p:grpSp>
        <p:nvGrpSpPr>
          <p:cNvPr id="6" name="Group 5">
            <a:extLst>
              <a:ext uri="{FF2B5EF4-FFF2-40B4-BE49-F238E27FC236}">
                <a16:creationId xmlns:a16="http://schemas.microsoft.com/office/drawing/2014/main" id="{97931E96-5D56-D84E-9357-0329E7E750A0}"/>
              </a:ext>
            </a:extLst>
          </p:cNvPr>
          <p:cNvGrpSpPr/>
          <p:nvPr userDrawn="1"/>
        </p:nvGrpSpPr>
        <p:grpSpPr>
          <a:xfrm>
            <a:off x="5639402" y="2279821"/>
            <a:ext cx="913198" cy="913198"/>
            <a:chOff x="1578736" y="2802526"/>
            <a:chExt cx="1280160" cy="1280160"/>
          </a:xfrm>
        </p:grpSpPr>
        <p:sp>
          <p:nvSpPr>
            <p:cNvPr id="7" name="Freeform: Shape 5">
              <a:extLst>
                <a:ext uri="{FF2B5EF4-FFF2-40B4-BE49-F238E27FC236}">
                  <a16:creationId xmlns:a16="http://schemas.microsoft.com/office/drawing/2014/main" id="{FC3D7103-4593-594D-8D23-F1E0D7119EA0}"/>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8" name="Freeform: Shape 6">
              <a:extLst>
                <a:ext uri="{FF2B5EF4-FFF2-40B4-BE49-F238E27FC236}">
                  <a16:creationId xmlns:a16="http://schemas.microsoft.com/office/drawing/2014/main" id="{209EFED5-084D-0E4B-A4F7-975887795B2F}"/>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9" name="Freeform: Shape 7">
              <a:extLst>
                <a:ext uri="{FF2B5EF4-FFF2-40B4-BE49-F238E27FC236}">
                  <a16:creationId xmlns:a16="http://schemas.microsoft.com/office/drawing/2014/main" id="{1DD203EA-67A5-4447-853B-3603ED7C6400}"/>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0" name="Freeform: Shape 8">
              <a:extLst>
                <a:ext uri="{FF2B5EF4-FFF2-40B4-BE49-F238E27FC236}">
                  <a16:creationId xmlns:a16="http://schemas.microsoft.com/office/drawing/2014/main" id="{EDCBAF36-0024-2946-AA02-1B8ECADD332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11" name="Picture 10">
            <a:extLst>
              <a:ext uri="{FF2B5EF4-FFF2-40B4-BE49-F238E27FC236}">
                <a16:creationId xmlns:a16="http://schemas.microsoft.com/office/drawing/2014/main" id="{76B57FC8-C3F4-EA48-8A42-76EFC0EC1CC5}"/>
              </a:ext>
            </a:extLst>
          </p:cNvPr>
          <p:cNvPicPr>
            <a:picLocks noChangeAspect="1"/>
          </p:cNvPicPr>
          <p:nvPr userDrawn="1"/>
        </p:nvPicPr>
        <p:blipFill>
          <a:blip r:embed="rId2"/>
          <a:stretch>
            <a:fillRect/>
          </a:stretch>
        </p:blipFill>
        <p:spPr>
          <a:xfrm>
            <a:off x="947739" y="6248091"/>
            <a:ext cx="1922115" cy="248949"/>
          </a:xfrm>
          <a:prstGeom prst="rect">
            <a:avLst/>
          </a:prstGeom>
          <a:ln>
            <a:noFill/>
          </a:ln>
        </p:spPr>
      </p:pic>
      <p:sp>
        <p:nvSpPr>
          <p:cNvPr id="12" name="TextBox 11">
            <a:extLst>
              <a:ext uri="{FF2B5EF4-FFF2-40B4-BE49-F238E27FC236}">
                <a16:creationId xmlns:a16="http://schemas.microsoft.com/office/drawing/2014/main" id="{3F8EC34D-C48A-AE49-A32D-2B7D3FC45AB5}"/>
              </a:ext>
            </a:extLst>
          </p:cNvPr>
          <p:cNvSpPr txBox="1"/>
          <p:nvPr userDrawn="1"/>
        </p:nvSpPr>
        <p:spPr>
          <a:xfrm>
            <a:off x="7548220" y="6178093"/>
            <a:ext cx="3791296" cy="441957"/>
          </a:xfrm>
          <a:prstGeom prst="rect">
            <a:avLst/>
          </a:prstGeom>
          <a:noFill/>
        </p:spPr>
        <p:txBody>
          <a:bodyPr wrap="square" rtlCol="0">
            <a:noAutofit/>
          </a:bodyPr>
          <a:lstStyle/>
          <a:p>
            <a:pPr marL="0" indent="0" algn="r">
              <a:lnSpc>
                <a:spcPct val="120000"/>
              </a:lnSpc>
              <a:spcBef>
                <a:spcPts val="400"/>
              </a:spcBef>
              <a:spcAft>
                <a:spcPts val="1200"/>
              </a:spcAft>
              <a:buClr>
                <a:schemeClr val="accent1"/>
              </a:buClr>
              <a:buFont typeface="Arial" panose="020B0604020202020204" pitchFamily="34" charset="0"/>
              <a:buNone/>
            </a:pPr>
            <a:r>
              <a:rPr lang="en-US" sz="1600" b="1" dirty="0" err="1">
                <a:solidFill>
                  <a:schemeClr val="bg1"/>
                </a:solidFill>
              </a:rPr>
              <a:t>wallstreetprep.com</a:t>
            </a:r>
            <a:endParaRPr lang="en-US" sz="1600" b="1" dirty="0">
              <a:solidFill>
                <a:schemeClr val="bg1"/>
              </a:solidFill>
            </a:endParaRPr>
          </a:p>
        </p:txBody>
      </p:sp>
    </p:spTree>
    <p:extLst>
      <p:ext uri="{BB962C8B-B14F-4D97-AF65-F5344CB8AC3E}">
        <p14:creationId xmlns:p14="http://schemas.microsoft.com/office/powerpoint/2010/main" val="176807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1/10/2025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0693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A85E-7345-A641-A78E-CFCE6B479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A13C7-3C24-DC40-8DAD-E16482E60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F90715-8982-4245-AC34-4AFC280BDF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CC337-7A68-B44F-A75F-2EAED4C8C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BF17B-E9E2-5A4F-9564-4E8671A7A2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A4340-16C5-D64A-954E-D207165B5D6E}"/>
              </a:ext>
            </a:extLst>
          </p:cNvPr>
          <p:cNvSpPr>
            <a:spLocks noGrp="1"/>
          </p:cNvSpPr>
          <p:nvPr>
            <p:ph type="dt" sz="half" idx="10"/>
          </p:nvPr>
        </p:nvSpPr>
        <p:spPr/>
        <p:txBody>
          <a:bodyPr/>
          <a:lstStyle/>
          <a:p>
            <a:fld id="{00D3F2F9-9F59-4926-81E1-5AE7B5F13616}" type="datetime1">
              <a:rPr lang="en-US" smtClean="0"/>
              <a:t>1/10/2025</a:t>
            </a:fld>
            <a:endParaRPr lang="en-US"/>
          </a:p>
        </p:txBody>
      </p:sp>
      <p:sp>
        <p:nvSpPr>
          <p:cNvPr id="8" name="Footer Placeholder 7">
            <a:extLst>
              <a:ext uri="{FF2B5EF4-FFF2-40B4-BE49-F238E27FC236}">
                <a16:creationId xmlns:a16="http://schemas.microsoft.com/office/drawing/2014/main" id="{5B44C0C9-507A-DC40-9896-CAA4CCBF98F5}"/>
              </a:ext>
            </a:extLst>
          </p:cNvPr>
          <p:cNvSpPr>
            <a:spLocks noGrp="1"/>
          </p:cNvSpPr>
          <p:nvPr>
            <p:ph type="ftr" sz="quarter" idx="11"/>
          </p:nvPr>
        </p:nvSpPr>
        <p:spPr/>
        <p:txBody>
          <a:bodyPr/>
          <a:lstStyle/>
          <a:p>
            <a:r>
              <a:rPr lang="en-US"/>
              <a:t>Dr. Ryan Ahmed @Stemplicity</a:t>
            </a:r>
          </a:p>
        </p:txBody>
      </p:sp>
      <p:sp>
        <p:nvSpPr>
          <p:cNvPr id="9" name="Slide Number Placeholder 8">
            <a:extLst>
              <a:ext uri="{FF2B5EF4-FFF2-40B4-BE49-F238E27FC236}">
                <a16:creationId xmlns:a16="http://schemas.microsoft.com/office/drawing/2014/main" id="{B4C3C304-57C8-6848-8E40-051A6BFA3F85}"/>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77099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1005-2F0C-3F41-8F0D-B94FF1E86A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EC46B-9591-7147-B23E-808DFCDBEEE0}"/>
              </a:ext>
            </a:extLst>
          </p:cNvPr>
          <p:cNvSpPr>
            <a:spLocks noGrp="1"/>
          </p:cNvSpPr>
          <p:nvPr>
            <p:ph type="dt" sz="half" idx="10"/>
          </p:nvPr>
        </p:nvSpPr>
        <p:spPr/>
        <p:txBody>
          <a:bodyPr/>
          <a:lstStyle/>
          <a:p>
            <a:fld id="{2425E9FE-B00F-4787-941B-81F5C60BF956}" type="datetime1">
              <a:rPr lang="en-US" smtClean="0"/>
              <a:t>1/10/2025</a:t>
            </a:fld>
            <a:endParaRPr lang="en-US"/>
          </a:p>
        </p:txBody>
      </p:sp>
      <p:sp>
        <p:nvSpPr>
          <p:cNvPr id="4" name="Footer Placeholder 3">
            <a:extLst>
              <a:ext uri="{FF2B5EF4-FFF2-40B4-BE49-F238E27FC236}">
                <a16:creationId xmlns:a16="http://schemas.microsoft.com/office/drawing/2014/main" id="{41A8438C-4B28-CC47-9F0D-D243C05972C5}"/>
              </a:ext>
            </a:extLst>
          </p:cNvPr>
          <p:cNvSpPr>
            <a:spLocks noGrp="1"/>
          </p:cNvSpPr>
          <p:nvPr>
            <p:ph type="ftr" sz="quarter" idx="11"/>
          </p:nvPr>
        </p:nvSpPr>
        <p:spPr/>
        <p:txBody>
          <a:bodyPr/>
          <a:lstStyle/>
          <a:p>
            <a:r>
              <a:rPr lang="en-US"/>
              <a:t>Dr. Ryan Ahmed @Stemplicity</a:t>
            </a:r>
          </a:p>
        </p:txBody>
      </p:sp>
      <p:sp>
        <p:nvSpPr>
          <p:cNvPr id="5" name="Slide Number Placeholder 4">
            <a:extLst>
              <a:ext uri="{FF2B5EF4-FFF2-40B4-BE49-F238E27FC236}">
                <a16:creationId xmlns:a16="http://schemas.microsoft.com/office/drawing/2014/main" id="{55C64186-1092-3244-AA0C-4F8C98ECF0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35757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1/10/2025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32734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5775-3C65-984A-BA3D-74F6AA540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876B8A-7DF2-254A-A58A-3F781F1A7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C9F2F-598A-9444-B48C-6BA9400EF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A619B-B04E-A94F-B294-EE523AB822EB}"/>
              </a:ext>
            </a:extLst>
          </p:cNvPr>
          <p:cNvSpPr>
            <a:spLocks noGrp="1"/>
          </p:cNvSpPr>
          <p:nvPr>
            <p:ph type="dt" sz="half" idx="10"/>
          </p:nvPr>
        </p:nvSpPr>
        <p:spPr/>
        <p:txBody>
          <a:bodyPr/>
          <a:lstStyle/>
          <a:p>
            <a:fld id="{B91EE9DF-0ED6-4B61-A1FD-8DD75280FE01}" type="datetime1">
              <a:rPr lang="en-US" smtClean="0"/>
              <a:t>1/10/2025</a:t>
            </a:fld>
            <a:endParaRPr lang="en-US"/>
          </a:p>
        </p:txBody>
      </p:sp>
      <p:sp>
        <p:nvSpPr>
          <p:cNvPr id="6" name="Footer Placeholder 5">
            <a:extLst>
              <a:ext uri="{FF2B5EF4-FFF2-40B4-BE49-F238E27FC236}">
                <a16:creationId xmlns:a16="http://schemas.microsoft.com/office/drawing/2014/main" id="{F218418F-6D05-564F-ACAC-0CE18B415C47}"/>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2652FA7B-E334-F841-9F55-8FE3994F67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54719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20FD-C21B-F942-933E-C7F1539AE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0509F0-CB84-8346-88EC-B60FAB239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B07D7-B626-4245-8DB7-641F9BE45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192CF3-BF8E-CC45-AFD1-29BF788849AD}"/>
              </a:ext>
            </a:extLst>
          </p:cNvPr>
          <p:cNvSpPr>
            <a:spLocks noGrp="1"/>
          </p:cNvSpPr>
          <p:nvPr>
            <p:ph type="dt" sz="half" idx="10"/>
          </p:nvPr>
        </p:nvSpPr>
        <p:spPr/>
        <p:txBody>
          <a:bodyPr/>
          <a:lstStyle/>
          <a:p>
            <a:fld id="{0C6B4C01-5047-4D04-A79D-6D96B1DB76E2}" type="datetime1">
              <a:rPr lang="en-US" smtClean="0"/>
              <a:t>1/10/2025</a:t>
            </a:fld>
            <a:endParaRPr lang="en-US"/>
          </a:p>
        </p:txBody>
      </p:sp>
      <p:sp>
        <p:nvSpPr>
          <p:cNvPr id="6" name="Footer Placeholder 5">
            <a:extLst>
              <a:ext uri="{FF2B5EF4-FFF2-40B4-BE49-F238E27FC236}">
                <a16:creationId xmlns:a16="http://schemas.microsoft.com/office/drawing/2014/main" id="{91BEEA5E-B447-2945-A61F-23F43D1BAE5F}"/>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4E03110A-1EF4-4E47-BC27-95CCC22DB031}"/>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4156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070BF-9A90-A245-B77A-28DCF3E4E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F1332-889D-FA43-A51D-33C48B35B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7FC81-D9EE-0347-B9BA-8E603587A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29903-C382-4170-95C6-7F2CD4702B84}" type="datetime1">
              <a:rPr lang="en-US" smtClean="0"/>
              <a:t>1/10/2025</a:t>
            </a:fld>
            <a:endParaRPr lang="en-US"/>
          </a:p>
        </p:txBody>
      </p:sp>
      <p:sp>
        <p:nvSpPr>
          <p:cNvPr id="5" name="Footer Placeholder 4">
            <a:extLst>
              <a:ext uri="{FF2B5EF4-FFF2-40B4-BE49-F238E27FC236}">
                <a16:creationId xmlns:a16="http://schemas.microsoft.com/office/drawing/2014/main" id="{F7CC4954-DDAB-064F-B985-8986B1132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Ryan Ahmed @Stemplicity</a:t>
            </a:r>
          </a:p>
        </p:txBody>
      </p:sp>
      <p:sp>
        <p:nvSpPr>
          <p:cNvPr id="6" name="Slide Number Placeholder 5">
            <a:extLst>
              <a:ext uri="{FF2B5EF4-FFF2-40B4-BE49-F238E27FC236}">
                <a16:creationId xmlns:a16="http://schemas.microsoft.com/office/drawing/2014/main" id="{E670476A-2C89-5D4A-A893-BDE076899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A372C-9768-B740-91C6-444FA6615483}" type="slidenum">
              <a:rPr lang="en-US" smtClean="0"/>
              <a:t>‹#›</a:t>
            </a:fld>
            <a:endParaRPr lang="en-US"/>
          </a:p>
        </p:txBody>
      </p:sp>
    </p:spTree>
    <p:extLst>
      <p:ext uri="{BB962C8B-B14F-4D97-AF65-F5344CB8AC3E}">
        <p14:creationId xmlns:p14="http://schemas.microsoft.com/office/powerpoint/2010/main" val="259871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E5EAF-E23B-42C4-BC29-346A83C3B01A}"/>
              </a:ext>
            </a:extLst>
          </p:cNvPr>
          <p:cNvSpPr/>
          <p:nvPr userDrawn="1"/>
        </p:nvSpPr>
        <p:spPr>
          <a:xfrm>
            <a:off x="0" y="1"/>
            <a:ext cx="12192000" cy="1191125"/>
          </a:xfrm>
          <a:prstGeom prst="rect">
            <a:avLst/>
          </a:prstGeom>
          <a:solidFill>
            <a:schemeClr val="accent1"/>
          </a:solidFill>
        </p:spPr>
        <p:txBody>
          <a:bodyPr rtlCol="0" anchor="ctr">
            <a:noAutofit/>
          </a:bodyPr>
          <a:lstStyle/>
          <a:p>
            <a:pPr algn="l"/>
            <a:endParaRPr lang="en-US" sz="2700" dirty="0"/>
          </a:p>
        </p:txBody>
      </p:sp>
      <p:sp>
        <p:nvSpPr>
          <p:cNvPr id="33" name="Title Placeholder 1">
            <a:extLst>
              <a:ext uri="{FF2B5EF4-FFF2-40B4-BE49-F238E27FC236}">
                <a16:creationId xmlns:a16="http://schemas.microsoft.com/office/drawing/2014/main" id="{EF2808F7-9DCF-428B-8B21-71ABFAD77463}"/>
              </a:ext>
            </a:extLst>
          </p:cNvPr>
          <p:cNvSpPr>
            <a:spLocks noGrp="1"/>
          </p:cNvSpPr>
          <p:nvPr>
            <p:ph type="title"/>
          </p:nvPr>
        </p:nvSpPr>
        <p:spPr>
          <a:xfrm>
            <a:off x="952505" y="2"/>
            <a:ext cx="10291759" cy="1191125"/>
          </a:xfrm>
          <a:prstGeom prst="rect">
            <a:avLst/>
          </a:prstGeom>
          <a:noFill/>
        </p:spPr>
        <p:txBody>
          <a:bodyPr vert="horz" lIns="91440" tIns="45720" rIns="91440" bIns="45720" rtlCol="0" anchor="ctr">
            <a:noAutofit/>
          </a:bodyPr>
          <a:lstStyle/>
          <a:p>
            <a:r>
              <a:rPr lang="en-US" dirty="0"/>
              <a:t>[Header - 36pt]</a:t>
            </a:r>
          </a:p>
        </p:txBody>
      </p:sp>
      <p:sp>
        <p:nvSpPr>
          <p:cNvPr id="36" name="Text Placeholder 2">
            <a:extLst>
              <a:ext uri="{FF2B5EF4-FFF2-40B4-BE49-F238E27FC236}">
                <a16:creationId xmlns:a16="http://schemas.microsoft.com/office/drawing/2014/main" id="{C749AB20-95F4-41E1-A1B8-9E6671D0E210}"/>
              </a:ext>
            </a:extLst>
          </p:cNvPr>
          <p:cNvSpPr>
            <a:spLocks noGrp="1"/>
          </p:cNvSpPr>
          <p:nvPr>
            <p:ph type="body" idx="1"/>
          </p:nvPr>
        </p:nvSpPr>
        <p:spPr>
          <a:xfrm>
            <a:off x="952505" y="1676400"/>
            <a:ext cx="10291759" cy="4762500"/>
          </a:xfrm>
          <a:prstGeom prst="rect">
            <a:avLst/>
          </a:prstGeom>
        </p:spPr>
        <p:txBody>
          <a:bodyPr vert="horz" lIns="91440" tIns="45720" rIns="91440" bIns="45720" rtlCol="0">
            <a:noAutofit/>
          </a:bodyPr>
          <a:lstStyle/>
          <a:p>
            <a:pPr lvl="0"/>
            <a:r>
              <a:rPr lang="en-US" dirty="0"/>
              <a:t>Click to edit Master text styles (30pt)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34B14A4C-4EAB-41DA-8A1A-AFA4E68337AC}"/>
              </a:ext>
            </a:extLst>
          </p:cNvPr>
          <p:cNvGrpSpPr/>
          <p:nvPr userDrawn="1"/>
        </p:nvGrpSpPr>
        <p:grpSpPr>
          <a:xfrm>
            <a:off x="11580971" y="458402"/>
            <a:ext cx="274320" cy="274320"/>
            <a:chOff x="1578736" y="2802526"/>
            <a:chExt cx="1280160" cy="1280160"/>
          </a:xfrm>
        </p:grpSpPr>
        <p:sp>
          <p:nvSpPr>
            <p:cNvPr id="6" name="Freeform: Shape 5">
              <a:extLst>
                <a:ext uri="{FF2B5EF4-FFF2-40B4-BE49-F238E27FC236}">
                  <a16:creationId xmlns:a16="http://schemas.microsoft.com/office/drawing/2014/main" id="{6A4CB22D-2A5D-438A-AB15-56AB86ABA7CC}"/>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 name="Freeform: Shape 6">
              <a:extLst>
                <a:ext uri="{FF2B5EF4-FFF2-40B4-BE49-F238E27FC236}">
                  <a16:creationId xmlns:a16="http://schemas.microsoft.com/office/drawing/2014/main" id="{676064A5-AAA8-4AC3-BFD8-F416733ED9E2}"/>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8" name="Freeform: Shape 7">
              <a:extLst>
                <a:ext uri="{FF2B5EF4-FFF2-40B4-BE49-F238E27FC236}">
                  <a16:creationId xmlns:a16="http://schemas.microsoft.com/office/drawing/2014/main" id="{090CB6F8-75F6-4683-BFE7-4639969638CB}"/>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9" name="Freeform: Shape 8">
              <a:extLst>
                <a:ext uri="{FF2B5EF4-FFF2-40B4-BE49-F238E27FC236}">
                  <a16:creationId xmlns:a16="http://schemas.microsoft.com/office/drawing/2014/main" id="{662CA944-2538-4524-BDDC-55389A966F4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0" name="Rectangle 9">
            <a:extLst>
              <a:ext uri="{FF2B5EF4-FFF2-40B4-BE49-F238E27FC236}">
                <a16:creationId xmlns:a16="http://schemas.microsoft.com/office/drawing/2014/main" id="{7B51DB3F-C4FC-7637-558E-342D3E0F3602}"/>
              </a:ext>
            </a:extLst>
          </p:cNvPr>
          <p:cNvSpPr/>
          <p:nvPr userDrawn="1"/>
        </p:nvSpPr>
        <p:spPr>
          <a:xfrm>
            <a:off x="12666851" y="314908"/>
            <a:ext cx="1213989" cy="394208"/>
          </a:xfrm>
          <a:prstGeom prst="rect">
            <a:avLst/>
          </a:prstGeom>
          <a:solidFill>
            <a:srgbClr val="1E3D53"/>
          </a:solidFill>
        </p:spPr>
        <p:txBody>
          <a:bodyPr rtlCol="0" anchor="ctr">
            <a:noAutofit/>
          </a:bodyPr>
          <a:lstStyle/>
          <a:p>
            <a:pPr algn="l"/>
            <a:r>
              <a:rPr lang="en-US" sz="1067" dirty="0">
                <a:solidFill>
                  <a:schemeClr val="bg1"/>
                </a:solidFill>
              </a:rPr>
              <a:t>Hex #1E3D53</a:t>
            </a:r>
          </a:p>
        </p:txBody>
      </p:sp>
      <p:sp>
        <p:nvSpPr>
          <p:cNvPr id="12" name="Rectangle 11">
            <a:extLst>
              <a:ext uri="{FF2B5EF4-FFF2-40B4-BE49-F238E27FC236}">
                <a16:creationId xmlns:a16="http://schemas.microsoft.com/office/drawing/2014/main" id="{A3F93E6A-D362-0DC1-5059-691749A82A73}"/>
              </a:ext>
            </a:extLst>
          </p:cNvPr>
          <p:cNvSpPr/>
          <p:nvPr userDrawn="1"/>
        </p:nvSpPr>
        <p:spPr>
          <a:xfrm>
            <a:off x="12666851" y="792936"/>
            <a:ext cx="1213989" cy="394208"/>
          </a:xfrm>
          <a:prstGeom prst="rect">
            <a:avLst/>
          </a:prstGeom>
          <a:solidFill>
            <a:schemeClr val="accent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#0B8ECC</a:t>
            </a:r>
          </a:p>
        </p:txBody>
      </p:sp>
      <p:sp>
        <p:nvSpPr>
          <p:cNvPr id="13" name="Rectangle 12">
            <a:extLst>
              <a:ext uri="{FF2B5EF4-FFF2-40B4-BE49-F238E27FC236}">
                <a16:creationId xmlns:a16="http://schemas.microsoft.com/office/drawing/2014/main" id="{ED48FBF1-10E4-C3C3-DB16-241D1F2D31AE}"/>
              </a:ext>
            </a:extLst>
          </p:cNvPr>
          <p:cNvSpPr/>
          <p:nvPr userDrawn="1"/>
        </p:nvSpPr>
        <p:spPr>
          <a:xfrm>
            <a:off x="12666851" y="1270964"/>
            <a:ext cx="1213989" cy="394208"/>
          </a:xfrm>
          <a:prstGeom prst="rect">
            <a:avLst/>
          </a:prstGeom>
          <a:solidFill>
            <a:schemeClr val="accent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#49C0F5</a:t>
            </a:r>
          </a:p>
        </p:txBody>
      </p:sp>
      <p:sp>
        <p:nvSpPr>
          <p:cNvPr id="14" name="Rectangle 13">
            <a:extLst>
              <a:ext uri="{FF2B5EF4-FFF2-40B4-BE49-F238E27FC236}">
                <a16:creationId xmlns:a16="http://schemas.microsoft.com/office/drawing/2014/main" id="{DEA0BFCE-02E3-3C71-D06F-595956B87AD3}"/>
              </a:ext>
            </a:extLst>
          </p:cNvPr>
          <p:cNvSpPr/>
          <p:nvPr userDrawn="1"/>
        </p:nvSpPr>
        <p:spPr>
          <a:xfrm>
            <a:off x="12666851" y="1748992"/>
            <a:ext cx="1213989" cy="394208"/>
          </a:xfrm>
          <a:prstGeom prst="rect">
            <a:avLst/>
          </a:prstGeom>
          <a:solidFill>
            <a:schemeClr val="accent3"/>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#35BDAD</a:t>
            </a:r>
          </a:p>
        </p:txBody>
      </p:sp>
      <p:sp>
        <p:nvSpPr>
          <p:cNvPr id="15" name="Rectangle 14">
            <a:extLst>
              <a:ext uri="{FF2B5EF4-FFF2-40B4-BE49-F238E27FC236}">
                <a16:creationId xmlns:a16="http://schemas.microsoft.com/office/drawing/2014/main" id="{D890457F-564B-B80F-3C0D-B06C3B99D654}"/>
              </a:ext>
            </a:extLst>
          </p:cNvPr>
          <p:cNvSpPr/>
          <p:nvPr userDrawn="1"/>
        </p:nvSpPr>
        <p:spPr>
          <a:xfrm>
            <a:off x="12666851" y="2705047"/>
            <a:ext cx="1213989" cy="394208"/>
          </a:xfrm>
          <a:prstGeom prst="rect">
            <a:avLst/>
          </a:prstGeom>
          <a:solidFill>
            <a:schemeClr val="accent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#474AC1</a:t>
            </a:r>
          </a:p>
        </p:txBody>
      </p:sp>
      <p:sp>
        <p:nvSpPr>
          <p:cNvPr id="16" name="Rectangle 15">
            <a:extLst>
              <a:ext uri="{FF2B5EF4-FFF2-40B4-BE49-F238E27FC236}">
                <a16:creationId xmlns:a16="http://schemas.microsoft.com/office/drawing/2014/main" id="{1571DA9D-093E-A0E9-83D4-BFC2BD82AAEB}"/>
              </a:ext>
            </a:extLst>
          </p:cNvPr>
          <p:cNvSpPr/>
          <p:nvPr userDrawn="1"/>
        </p:nvSpPr>
        <p:spPr>
          <a:xfrm>
            <a:off x="12666851" y="3608916"/>
            <a:ext cx="1213989" cy="394208"/>
          </a:xfrm>
          <a:prstGeom prst="rect">
            <a:avLst/>
          </a:prstGeom>
          <a:solidFill>
            <a:schemeClr val="accent6"/>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8CFCA7</a:t>
            </a:r>
            <a:endParaRPr lang="en-US" sz="1067" dirty="0">
              <a:solidFill>
                <a:schemeClr val="tx1"/>
              </a:solidFill>
            </a:endParaRPr>
          </a:p>
        </p:txBody>
      </p:sp>
      <p:sp>
        <p:nvSpPr>
          <p:cNvPr id="17" name="Rectangle 16">
            <a:extLst>
              <a:ext uri="{FF2B5EF4-FFF2-40B4-BE49-F238E27FC236}">
                <a16:creationId xmlns:a16="http://schemas.microsoft.com/office/drawing/2014/main" id="{F3389CD8-CFE9-1D3D-72B3-94904E427DBE}"/>
              </a:ext>
            </a:extLst>
          </p:cNvPr>
          <p:cNvSpPr/>
          <p:nvPr userDrawn="1"/>
        </p:nvSpPr>
        <p:spPr>
          <a:xfrm>
            <a:off x="12682581" y="4582142"/>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18" name="Rectangle 17">
            <a:extLst>
              <a:ext uri="{FF2B5EF4-FFF2-40B4-BE49-F238E27FC236}">
                <a16:creationId xmlns:a16="http://schemas.microsoft.com/office/drawing/2014/main" id="{0C3478BA-9E45-0576-AAF4-8E17580179C1}"/>
              </a:ext>
            </a:extLst>
          </p:cNvPr>
          <p:cNvSpPr/>
          <p:nvPr userDrawn="1"/>
        </p:nvSpPr>
        <p:spPr>
          <a:xfrm>
            <a:off x="12666851" y="5536143"/>
            <a:ext cx="1213989" cy="394208"/>
          </a:xfrm>
          <a:prstGeom prst="rect">
            <a:avLst/>
          </a:prstGeom>
          <a:solidFill>
            <a:srgbClr val="ADB9CA"/>
          </a:solidFill>
        </p:spPr>
        <p:txBody>
          <a:bodyPr rtlCol="0" anchor="ctr">
            <a:noAutofit/>
          </a:bodyPr>
          <a:lstStyle/>
          <a:p>
            <a:pPr algn="l"/>
            <a:r>
              <a:rPr lang="en-US" sz="1067" dirty="0">
                <a:solidFill>
                  <a:schemeClr val="bg1"/>
                </a:solidFill>
              </a:rPr>
              <a:t>Hex #ADB9CA</a:t>
            </a:r>
          </a:p>
        </p:txBody>
      </p:sp>
      <p:sp>
        <p:nvSpPr>
          <p:cNvPr id="19" name="Rectangle 18">
            <a:extLst>
              <a:ext uri="{FF2B5EF4-FFF2-40B4-BE49-F238E27FC236}">
                <a16:creationId xmlns:a16="http://schemas.microsoft.com/office/drawing/2014/main" id="{9867EAC0-87B7-A804-4EC6-287DF94509F9}"/>
              </a:ext>
            </a:extLst>
          </p:cNvPr>
          <p:cNvSpPr/>
          <p:nvPr userDrawn="1"/>
        </p:nvSpPr>
        <p:spPr>
          <a:xfrm>
            <a:off x="12666851" y="2227020"/>
            <a:ext cx="1213989" cy="394208"/>
          </a:xfrm>
          <a:prstGeom prst="rect">
            <a:avLst/>
          </a:prstGeom>
          <a:solidFill>
            <a:srgbClr val="288E8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#288E82</a:t>
            </a:r>
          </a:p>
        </p:txBody>
      </p:sp>
      <p:sp>
        <p:nvSpPr>
          <p:cNvPr id="20" name="Rectangle 19">
            <a:extLst>
              <a:ext uri="{FF2B5EF4-FFF2-40B4-BE49-F238E27FC236}">
                <a16:creationId xmlns:a16="http://schemas.microsoft.com/office/drawing/2014/main" id="{EE52123C-2567-62D1-7278-CC0354505BAC}"/>
              </a:ext>
            </a:extLst>
          </p:cNvPr>
          <p:cNvSpPr/>
          <p:nvPr userDrawn="1"/>
        </p:nvSpPr>
        <p:spPr>
          <a:xfrm>
            <a:off x="12666851"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WSP Color Palette</a:t>
            </a:r>
          </a:p>
        </p:txBody>
      </p:sp>
      <p:sp>
        <p:nvSpPr>
          <p:cNvPr id="21" name="Rectangle 20">
            <a:extLst>
              <a:ext uri="{FF2B5EF4-FFF2-40B4-BE49-F238E27FC236}">
                <a16:creationId xmlns:a16="http://schemas.microsoft.com/office/drawing/2014/main" id="{F786CB33-C636-9195-2B53-FC6B2D93D918}"/>
              </a:ext>
            </a:extLst>
          </p:cNvPr>
          <p:cNvSpPr/>
          <p:nvPr userDrawn="1"/>
        </p:nvSpPr>
        <p:spPr>
          <a:xfrm>
            <a:off x="12682581" y="3293606"/>
            <a:ext cx="2581264" cy="287323"/>
          </a:xfrm>
          <a:prstGeom prst="rect">
            <a:avLst/>
          </a:prstGeom>
          <a:noFill/>
        </p:spPr>
        <p:txBody>
          <a:bodyPr wrap="square" lIns="0" tIns="60960" rIns="0" bIns="60960" rtlCol="0" anchor="ctr">
            <a:spAutoFit/>
          </a:bodyPr>
          <a:lstStyle/>
          <a:p>
            <a:pPr algn="l"/>
            <a:r>
              <a:rPr lang="en-US" sz="1067" dirty="0">
                <a:solidFill>
                  <a:schemeClr val="tx1"/>
                </a:solidFill>
              </a:rPr>
              <a:t>Accent Color / Answer block color</a:t>
            </a:r>
          </a:p>
        </p:txBody>
      </p:sp>
      <p:sp>
        <p:nvSpPr>
          <p:cNvPr id="24" name="Rectangle 23">
            <a:extLst>
              <a:ext uri="{FF2B5EF4-FFF2-40B4-BE49-F238E27FC236}">
                <a16:creationId xmlns:a16="http://schemas.microsoft.com/office/drawing/2014/main" id="{6316E29B-E209-4665-453A-211813D9D48C}"/>
              </a:ext>
            </a:extLst>
          </p:cNvPr>
          <p:cNvSpPr/>
          <p:nvPr userDrawn="1"/>
        </p:nvSpPr>
        <p:spPr>
          <a:xfrm>
            <a:off x="12666851" y="5201607"/>
            <a:ext cx="2581264" cy="287323"/>
          </a:xfrm>
          <a:prstGeom prst="rect">
            <a:avLst/>
          </a:prstGeom>
          <a:noFill/>
        </p:spPr>
        <p:txBody>
          <a:bodyPr wrap="square" lIns="0" tIns="60960" rIns="0" bIns="60960" rtlCol="0" anchor="ctr">
            <a:spAutoFit/>
          </a:bodyPr>
          <a:lstStyle/>
          <a:p>
            <a:pPr algn="l"/>
            <a:r>
              <a:rPr lang="en-US" sz="1067" dirty="0">
                <a:solidFill>
                  <a:schemeClr val="tx1"/>
                </a:solidFill>
              </a:rPr>
              <a:t>Table Border Color (1pt)</a:t>
            </a:r>
          </a:p>
        </p:txBody>
      </p:sp>
      <p:sp>
        <p:nvSpPr>
          <p:cNvPr id="25" name="Rectangle 24">
            <a:extLst>
              <a:ext uri="{FF2B5EF4-FFF2-40B4-BE49-F238E27FC236}">
                <a16:creationId xmlns:a16="http://schemas.microsoft.com/office/drawing/2014/main" id="{CFC11757-AAC8-58D7-3498-019330B6494E}"/>
              </a:ext>
            </a:extLst>
          </p:cNvPr>
          <p:cNvSpPr/>
          <p:nvPr userDrawn="1"/>
        </p:nvSpPr>
        <p:spPr>
          <a:xfrm>
            <a:off x="12666851" y="6486145"/>
            <a:ext cx="1213989" cy="394208"/>
          </a:xfrm>
          <a:prstGeom prst="rect">
            <a:avLst/>
          </a:prstGeom>
          <a:solidFill>
            <a:schemeClr val="tx2">
              <a:lumMod val="60000"/>
              <a:lumOff val="40000"/>
            </a:schemeClr>
          </a:solidFill>
        </p:spPr>
        <p:txBody>
          <a:bodyPr rtlCol="0" anchor="ctr">
            <a:noAutofit/>
          </a:bodyPr>
          <a:lstStyle/>
          <a:p>
            <a:pPr algn="l"/>
            <a:r>
              <a:rPr lang="en-US" sz="1067" dirty="0">
                <a:solidFill>
                  <a:schemeClr val="bg1"/>
                </a:solidFill>
              </a:rPr>
              <a:t>Hex #8497B0</a:t>
            </a:r>
          </a:p>
        </p:txBody>
      </p:sp>
      <p:sp>
        <p:nvSpPr>
          <p:cNvPr id="26" name="Rectangle 25">
            <a:extLst>
              <a:ext uri="{FF2B5EF4-FFF2-40B4-BE49-F238E27FC236}">
                <a16:creationId xmlns:a16="http://schemas.microsoft.com/office/drawing/2014/main" id="{C8140EA7-219E-25A0-D824-68E3D18D38EF}"/>
              </a:ext>
            </a:extLst>
          </p:cNvPr>
          <p:cNvSpPr/>
          <p:nvPr userDrawn="1"/>
        </p:nvSpPr>
        <p:spPr>
          <a:xfrm>
            <a:off x="12666851" y="6151609"/>
            <a:ext cx="2596994" cy="287323"/>
          </a:xfrm>
          <a:prstGeom prst="rect">
            <a:avLst/>
          </a:prstGeom>
          <a:noFill/>
        </p:spPr>
        <p:txBody>
          <a:bodyPr wrap="square" lIns="0" tIns="60960" rIns="0" bIns="60960" rtlCol="0" anchor="ctr">
            <a:spAutoFit/>
          </a:bodyPr>
          <a:lstStyle/>
          <a:p>
            <a:pPr algn="l"/>
            <a:r>
              <a:rPr lang="en-US" sz="1067" dirty="0">
                <a:solidFill>
                  <a:schemeClr val="tx1"/>
                </a:solidFill>
              </a:rPr>
              <a:t>Image/Screenshot Border (0.75pt)</a:t>
            </a:r>
          </a:p>
        </p:txBody>
      </p:sp>
      <p:sp>
        <p:nvSpPr>
          <p:cNvPr id="27" name="Rectangle 26">
            <a:extLst>
              <a:ext uri="{FF2B5EF4-FFF2-40B4-BE49-F238E27FC236}">
                <a16:creationId xmlns:a16="http://schemas.microsoft.com/office/drawing/2014/main" id="{34013E7D-7323-5FAF-7A27-3A55BDA3A045}"/>
              </a:ext>
            </a:extLst>
          </p:cNvPr>
          <p:cNvSpPr/>
          <p:nvPr userDrawn="1"/>
        </p:nvSpPr>
        <p:spPr>
          <a:xfrm>
            <a:off x="12682580" y="4247607"/>
            <a:ext cx="4183577" cy="287323"/>
          </a:xfrm>
          <a:prstGeom prst="rect">
            <a:avLst/>
          </a:prstGeom>
          <a:noFill/>
        </p:spPr>
        <p:txBody>
          <a:bodyPr wrap="square" lIns="0" tIns="60960" rIns="0" bIns="60960" rtlCol="0" anchor="ctr">
            <a:spAutoFit/>
          </a:bodyPr>
          <a:lstStyle/>
          <a:p>
            <a:pPr algn="l"/>
            <a:r>
              <a:rPr lang="en-US" sz="1067" dirty="0">
                <a:solidFill>
                  <a:schemeClr val="tx1"/>
                </a:solidFill>
              </a:rPr>
              <a:t>Table Sidebar Color, Equation blocks, and Unanswered Exercise blocks</a:t>
            </a:r>
          </a:p>
        </p:txBody>
      </p:sp>
      <p:sp>
        <p:nvSpPr>
          <p:cNvPr id="28" name="Rectangle 27">
            <a:extLst>
              <a:ext uri="{FF2B5EF4-FFF2-40B4-BE49-F238E27FC236}">
                <a16:creationId xmlns:a16="http://schemas.microsoft.com/office/drawing/2014/main" id="{B5AA3AF8-F2B7-CC7C-7FCA-3257A8FB1874}"/>
              </a:ext>
            </a:extLst>
          </p:cNvPr>
          <p:cNvSpPr/>
          <p:nvPr userDrawn="1"/>
        </p:nvSpPr>
        <p:spPr>
          <a:xfrm>
            <a:off x="14049856" y="314908"/>
            <a:ext cx="1213989" cy="394208"/>
          </a:xfrm>
          <a:prstGeom prst="rect">
            <a:avLst/>
          </a:prstGeom>
          <a:solidFill>
            <a:schemeClr val="tx2">
              <a:lumMod val="20000"/>
              <a:lumOff val="80000"/>
            </a:schemeClr>
          </a:solidFill>
        </p:spPr>
        <p:txBody>
          <a:bodyPr rtlCol="0" anchor="ctr">
            <a:noAutofit/>
          </a:bodyPr>
          <a:lstStyle/>
          <a:p>
            <a:pPr algn="l"/>
            <a:r>
              <a:rPr lang="en-US" sz="1067" dirty="0">
                <a:solidFill>
                  <a:schemeClr val="tx1"/>
                </a:solidFill>
              </a:rPr>
              <a:t>Hex #D6DCE5</a:t>
            </a:r>
          </a:p>
        </p:txBody>
      </p:sp>
      <p:sp>
        <p:nvSpPr>
          <p:cNvPr id="29" name="Rectangle 28">
            <a:extLst>
              <a:ext uri="{FF2B5EF4-FFF2-40B4-BE49-F238E27FC236}">
                <a16:creationId xmlns:a16="http://schemas.microsoft.com/office/drawing/2014/main" id="{726270B0-9A84-7ACC-916F-EE6FEC8DF8A0}"/>
              </a:ext>
            </a:extLst>
          </p:cNvPr>
          <p:cNvSpPr/>
          <p:nvPr userDrawn="1"/>
        </p:nvSpPr>
        <p:spPr>
          <a:xfrm>
            <a:off x="14049856" y="792936"/>
            <a:ext cx="1213989" cy="394208"/>
          </a:xfrm>
          <a:prstGeom prst="rect">
            <a:avLst/>
          </a:prstGeom>
          <a:solidFill>
            <a:schemeClr val="accent1">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#C7EBFC</a:t>
            </a:r>
          </a:p>
        </p:txBody>
      </p:sp>
      <p:sp>
        <p:nvSpPr>
          <p:cNvPr id="30" name="Rectangle 29">
            <a:extLst>
              <a:ext uri="{FF2B5EF4-FFF2-40B4-BE49-F238E27FC236}">
                <a16:creationId xmlns:a16="http://schemas.microsoft.com/office/drawing/2014/main" id="{A3FEB719-0183-22BE-6860-497071867060}"/>
              </a:ext>
            </a:extLst>
          </p:cNvPr>
          <p:cNvSpPr/>
          <p:nvPr userDrawn="1"/>
        </p:nvSpPr>
        <p:spPr>
          <a:xfrm>
            <a:off x="14049856" y="1270964"/>
            <a:ext cx="1213989" cy="394208"/>
          </a:xfrm>
          <a:prstGeom prst="rect">
            <a:avLst/>
          </a:prstGeom>
          <a:solidFill>
            <a:schemeClr val="accent2">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#DBF2FD</a:t>
            </a:r>
          </a:p>
        </p:txBody>
      </p:sp>
      <p:sp>
        <p:nvSpPr>
          <p:cNvPr id="31" name="Rectangle 30">
            <a:extLst>
              <a:ext uri="{FF2B5EF4-FFF2-40B4-BE49-F238E27FC236}">
                <a16:creationId xmlns:a16="http://schemas.microsoft.com/office/drawing/2014/main" id="{7211233B-5C08-F743-5889-D87D431EAA51}"/>
              </a:ext>
            </a:extLst>
          </p:cNvPr>
          <p:cNvSpPr/>
          <p:nvPr userDrawn="1"/>
        </p:nvSpPr>
        <p:spPr>
          <a:xfrm>
            <a:off x="14049855" y="9704"/>
            <a:ext cx="1383005" cy="287323"/>
          </a:xfrm>
          <a:prstGeom prst="rect">
            <a:avLst/>
          </a:prstGeom>
          <a:noFill/>
        </p:spPr>
        <p:txBody>
          <a:bodyPr wrap="square" lIns="0" tIns="60960" rIns="0" bIns="60960" rtlCol="0" anchor="ctr">
            <a:spAutoFit/>
          </a:bodyPr>
          <a:lstStyle/>
          <a:p>
            <a:pPr algn="l"/>
            <a:r>
              <a:rPr lang="en-US" sz="1067" dirty="0">
                <a:solidFill>
                  <a:schemeClr val="tx1"/>
                </a:solidFill>
              </a:rPr>
              <a:t>Content Box Colors</a:t>
            </a:r>
          </a:p>
        </p:txBody>
      </p:sp>
      <p:sp>
        <p:nvSpPr>
          <p:cNvPr id="32" name="Rectangle 31">
            <a:extLst>
              <a:ext uri="{FF2B5EF4-FFF2-40B4-BE49-F238E27FC236}">
                <a16:creationId xmlns:a16="http://schemas.microsoft.com/office/drawing/2014/main" id="{7A5D6DF2-7CD1-D116-D321-C629E9726AAB}"/>
              </a:ext>
            </a:extLst>
          </p:cNvPr>
          <p:cNvSpPr/>
          <p:nvPr userDrawn="1"/>
        </p:nvSpPr>
        <p:spPr>
          <a:xfrm>
            <a:off x="14049856" y="1748992"/>
            <a:ext cx="1213989" cy="394208"/>
          </a:xfrm>
          <a:prstGeom prst="rect">
            <a:avLst/>
          </a:prstGeom>
          <a:solidFill>
            <a:schemeClr val="accent3">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#D5F3F0</a:t>
            </a:r>
          </a:p>
        </p:txBody>
      </p:sp>
      <p:sp>
        <p:nvSpPr>
          <p:cNvPr id="34" name="Rectangle 33">
            <a:extLst>
              <a:ext uri="{FF2B5EF4-FFF2-40B4-BE49-F238E27FC236}">
                <a16:creationId xmlns:a16="http://schemas.microsoft.com/office/drawing/2014/main" id="{17266B58-74A1-077C-918C-FF590CEA65EE}"/>
              </a:ext>
            </a:extLst>
          </p:cNvPr>
          <p:cNvSpPr/>
          <p:nvPr userDrawn="1"/>
        </p:nvSpPr>
        <p:spPr>
          <a:xfrm>
            <a:off x="14049856" y="2227020"/>
            <a:ext cx="1213989" cy="394208"/>
          </a:xfrm>
          <a:prstGeom prst="rect">
            <a:avLst/>
          </a:prstGeom>
          <a:solidFill>
            <a:schemeClr val="accent4">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#DADBF3</a:t>
            </a:r>
          </a:p>
        </p:txBody>
      </p:sp>
      <p:sp>
        <p:nvSpPr>
          <p:cNvPr id="35" name="Rectangle 34">
            <a:extLst>
              <a:ext uri="{FF2B5EF4-FFF2-40B4-BE49-F238E27FC236}">
                <a16:creationId xmlns:a16="http://schemas.microsoft.com/office/drawing/2014/main" id="{B972A96A-2B79-0CD9-C7F3-ADC0AB8E9817}"/>
              </a:ext>
            </a:extLst>
          </p:cNvPr>
          <p:cNvSpPr/>
          <p:nvPr userDrawn="1"/>
        </p:nvSpPr>
        <p:spPr>
          <a:xfrm>
            <a:off x="14049856" y="2705047"/>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39" name="Rectangle 38">
            <a:extLst>
              <a:ext uri="{FF2B5EF4-FFF2-40B4-BE49-F238E27FC236}">
                <a16:creationId xmlns:a16="http://schemas.microsoft.com/office/drawing/2014/main" id="{92FA5701-C634-99D7-DD98-D5AC8D434963}"/>
              </a:ext>
            </a:extLst>
          </p:cNvPr>
          <p:cNvSpPr/>
          <p:nvPr userDrawn="1"/>
        </p:nvSpPr>
        <p:spPr>
          <a:xfrm>
            <a:off x="15452586" y="314908"/>
            <a:ext cx="1213989" cy="394208"/>
          </a:xfrm>
          <a:prstGeom prst="rect">
            <a:avLst/>
          </a:prstGeom>
          <a:solidFill>
            <a:schemeClr val="tx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#000000</a:t>
            </a:r>
          </a:p>
        </p:txBody>
      </p:sp>
      <p:sp>
        <p:nvSpPr>
          <p:cNvPr id="40" name="Rectangle 39">
            <a:extLst>
              <a:ext uri="{FF2B5EF4-FFF2-40B4-BE49-F238E27FC236}">
                <a16:creationId xmlns:a16="http://schemas.microsoft.com/office/drawing/2014/main" id="{1A60D231-FBFC-D0ED-E756-C3EEC974DC54}"/>
              </a:ext>
            </a:extLst>
          </p:cNvPr>
          <p:cNvSpPr/>
          <p:nvPr userDrawn="1"/>
        </p:nvSpPr>
        <p:spPr>
          <a:xfrm>
            <a:off x="15452586"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Text Color</a:t>
            </a:r>
          </a:p>
        </p:txBody>
      </p:sp>
    </p:spTree>
    <p:custDataLst>
      <p:tags r:id="rId33"/>
    </p:custDataLst>
    <p:extLst>
      <p:ext uri="{BB962C8B-B14F-4D97-AF65-F5344CB8AC3E}">
        <p14:creationId xmlns:p14="http://schemas.microsoft.com/office/powerpoint/2010/main" val="1802205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46" rtl="0" eaLnBrk="1" latinLnBrk="0" hangingPunct="1">
        <a:lnSpc>
          <a:spcPct val="90000"/>
        </a:lnSpc>
        <a:spcBef>
          <a:spcPct val="0"/>
        </a:spcBef>
        <a:buNone/>
        <a:defRPr sz="2400" b="1" kern="1200">
          <a:solidFill>
            <a:schemeClr val="bg1"/>
          </a:solidFill>
          <a:latin typeface="+mj-lt"/>
          <a:ea typeface="Tahoma" panose="020B0604030504040204" pitchFamily="34" charset="0"/>
          <a:cs typeface="Tahoma" panose="020B0604030504040204" pitchFamily="34" charset="0"/>
        </a:defRPr>
      </a:lvl1pPr>
    </p:titleStyle>
    <p:body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6084">
          <p15:clr>
            <a:srgbClr val="F26B43"/>
          </p15:clr>
        </p15:guide>
        <p15:guide id="6" pos="896">
          <p15:clr>
            <a:srgbClr val="F26B43"/>
          </p15:clr>
        </p15:guide>
        <p15:guide id="9" pos="10620">
          <p15:clr>
            <a:srgbClr val="F26B43"/>
          </p15:clr>
        </p15:guide>
        <p15:guide id="10" pos="5760">
          <p15:clr>
            <a:srgbClr val="F26B43"/>
          </p15:clr>
        </p15:guide>
        <p15:guide id="11" orient="horz" pos="15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cs.google.com/document/d/11UrUkgKpuyLaELPRmSHgZ3LBlzGfWfoqycriMCWstLk/edit?usp=sharing"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commons.wikimedia.org/wiki/File:Non-Convex_Objective_Function.gif" TargetMode="External"/><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facebook.github.io/prophet/" TargetMode="External"/><Relationship Id="rId5" Type="http://schemas.openxmlformats.org/officeDocument/2006/relationships/image" Target="../media/image49.jpe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colab.research.google.com/drive/1H74qKzak_MjZpLsN-R-V_N3jR3YDv6TN?usp=sharing"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F529F-B86A-83C8-478E-307AC30917EC}"/>
              </a:ext>
            </a:extLst>
          </p:cNvPr>
          <p:cNvPicPr>
            <a:picLocks noChangeAspect="1"/>
          </p:cNvPicPr>
          <p:nvPr/>
        </p:nvPicPr>
        <p:blipFill>
          <a:blip r:embed="rId2"/>
          <a:stretch>
            <a:fillRect/>
          </a:stretch>
        </p:blipFill>
        <p:spPr>
          <a:xfrm>
            <a:off x="-1" y="0"/>
            <a:ext cx="12208595" cy="6863743"/>
          </a:xfrm>
          <a:prstGeom prst="rect">
            <a:avLst/>
          </a:prstGeom>
        </p:spPr>
      </p:pic>
      <p:sp>
        <p:nvSpPr>
          <p:cNvPr id="4" name="Rectangle 3">
            <a:extLst>
              <a:ext uri="{FF2B5EF4-FFF2-40B4-BE49-F238E27FC236}">
                <a16:creationId xmlns:a16="http://schemas.microsoft.com/office/drawing/2014/main" id="{8C403872-6FAD-0F11-5844-575593A583D8}"/>
              </a:ext>
            </a:extLst>
          </p:cNvPr>
          <p:cNvSpPr/>
          <p:nvPr/>
        </p:nvSpPr>
        <p:spPr>
          <a:xfrm>
            <a:off x="359229" y="238636"/>
            <a:ext cx="4743450" cy="1323439"/>
          </a:xfrm>
          <a:prstGeom prst="rect">
            <a:avLst/>
          </a:prstGeom>
        </p:spPr>
        <p:txBody>
          <a:bodyPr wrap="square">
            <a:spAutoFit/>
          </a:bodyPr>
          <a:lstStyle/>
          <a:p>
            <a:r>
              <a:rPr lang="en-US" sz="4000" b="1" dirty="0">
                <a:solidFill>
                  <a:schemeClr val="bg1"/>
                </a:solidFill>
                <a:latin typeface="Montserrat" charset="0"/>
                <a:ea typeface="Montserrat" charset="0"/>
                <a:cs typeface="Montserrat" charset="0"/>
              </a:rPr>
              <a:t>TIME SERIES FORECASTING</a:t>
            </a:r>
          </a:p>
        </p:txBody>
      </p:sp>
      <p:pic>
        <p:nvPicPr>
          <p:cNvPr id="6" name="Picture 5">
            <a:extLst>
              <a:ext uri="{FF2B5EF4-FFF2-40B4-BE49-F238E27FC236}">
                <a16:creationId xmlns:a16="http://schemas.microsoft.com/office/drawing/2014/main" id="{8F922CCA-AE82-A418-52D1-CBC82BEC14DD}"/>
              </a:ext>
            </a:extLst>
          </p:cNvPr>
          <p:cNvPicPr>
            <a:picLocks noChangeAspect="1"/>
          </p:cNvPicPr>
          <p:nvPr/>
        </p:nvPicPr>
        <p:blipFill>
          <a:blip r:embed="rId3"/>
          <a:stretch>
            <a:fillRect/>
          </a:stretch>
        </p:blipFill>
        <p:spPr>
          <a:xfrm>
            <a:off x="134842" y="5586363"/>
            <a:ext cx="3856133" cy="1065672"/>
          </a:xfrm>
          <a:prstGeom prst="rect">
            <a:avLst/>
          </a:prstGeom>
        </p:spPr>
      </p:pic>
    </p:spTree>
    <p:extLst>
      <p:ext uri="{BB962C8B-B14F-4D97-AF65-F5344CB8AC3E}">
        <p14:creationId xmlns:p14="http://schemas.microsoft.com/office/powerpoint/2010/main" val="227071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C323B-2457-36FC-52D2-0AD0D9FE8A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93ACED-7033-622F-CA21-0C55A0896D2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C682A91-0B83-1B6B-3A60-A30921862AC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C83178D-9072-E030-18D1-52F7506C02E8}"/>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Planning and Analysis</a:t>
            </a:r>
          </a:p>
        </p:txBody>
      </p:sp>
      <p:sp>
        <p:nvSpPr>
          <p:cNvPr id="9" name="TextBox 8">
            <a:extLst>
              <a:ext uri="{FF2B5EF4-FFF2-40B4-BE49-F238E27FC236}">
                <a16:creationId xmlns:a16="http://schemas.microsoft.com/office/drawing/2014/main" id="{F96B17DB-7632-4771-D652-5998F7FD241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2">
            <a:extLst>
              <a:ext uri="{FF2B5EF4-FFF2-40B4-BE49-F238E27FC236}">
                <a16:creationId xmlns:a16="http://schemas.microsoft.com/office/drawing/2014/main" id="{1485048D-5D04-A264-7CDF-F5461163276D}"/>
              </a:ext>
            </a:extLst>
          </p:cNvPr>
          <p:cNvSpPr txBox="1">
            <a:spLocks/>
          </p:cNvSpPr>
          <p:nvPr/>
        </p:nvSpPr>
        <p:spPr>
          <a:xfrm>
            <a:off x="336710" y="929057"/>
            <a:ext cx="11552710" cy="4762500"/>
          </a:xfrm>
          <a:prstGeom prst="rect">
            <a:avLst/>
          </a:prstGeom>
        </p:spPr>
        <p:txBody>
          <a:bodyPr vert="horz" lIns="60960" tIns="30480" rIns="60960" bIns="3048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Pulling it All Together in ARIMA, let’s predict today’s sales: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AR (</a:t>
            </a:r>
            <a:r>
              <a:rPr kumimoji="0" lang="en-US" sz="2000" b="1" i="0" u="none" strike="noStrike" kern="1200" cap="none" spc="0" normalizeH="0" baseline="0" noProof="0" dirty="0" err="1">
                <a:ln>
                  <a:noFill/>
                </a:ln>
                <a:solidFill>
                  <a:srgbClr val="000000"/>
                </a:solidFill>
                <a:effectLst/>
                <a:uLnTx/>
                <a:uFillTx/>
                <a:latin typeface="Montserrat" panose="00000500000000000000" pitchFamily="2" charset="0"/>
              </a:rPr>
              <a:t>AutoRegressive</a:t>
            </a: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Start with how many items you sold on similar past days.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I (Integrated):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Adjust for trends, like seasonal growth or steady increases.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MA (Moving Average):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Account for unusual recent events, like a sudden sale or a stock problem.</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In simple terms, ARIMA combines patterns (AR), trends (I), and corrections for surprises (MA) to make your sales predictions as accurate as possible!</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4035457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872F-FB27-D93D-8717-62514AF6209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4F8E630-0734-9D61-C50C-992E8B7FE7F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49CE8CA7-8B5C-0704-479A-8895C6B8D92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249CE3C-E32E-31C0-B70A-8AC5C5BF72A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Math!</a:t>
            </a:r>
          </a:p>
        </p:txBody>
      </p:sp>
      <p:sp>
        <p:nvSpPr>
          <p:cNvPr id="9" name="TextBox 8">
            <a:extLst>
              <a:ext uri="{FF2B5EF4-FFF2-40B4-BE49-F238E27FC236}">
                <a16:creationId xmlns:a16="http://schemas.microsoft.com/office/drawing/2014/main" id="{DC172F69-6DB1-508D-4A2E-D2F3C4FBD7B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A5A683F-1882-156A-180F-6ABE52E37302}"/>
              </a:ext>
            </a:extLst>
          </p:cNvPr>
          <p:cNvPicPr>
            <a:picLocks noChangeAspect="1"/>
          </p:cNvPicPr>
          <p:nvPr/>
        </p:nvPicPr>
        <p:blipFill>
          <a:blip r:embed="rId4"/>
          <a:srcRect t="12950"/>
          <a:stretch/>
        </p:blipFill>
        <p:spPr>
          <a:xfrm>
            <a:off x="1211256" y="2613482"/>
            <a:ext cx="8445926" cy="4061762"/>
          </a:xfrm>
          <a:prstGeom prst="rect">
            <a:avLst/>
          </a:prstGeom>
        </p:spPr>
      </p:pic>
      <p:pic>
        <p:nvPicPr>
          <p:cNvPr id="10" name="Picture 9">
            <a:extLst>
              <a:ext uri="{FF2B5EF4-FFF2-40B4-BE49-F238E27FC236}">
                <a16:creationId xmlns:a16="http://schemas.microsoft.com/office/drawing/2014/main" id="{ED315655-C187-9361-D597-B4AD2BA2924A}"/>
              </a:ext>
            </a:extLst>
          </p:cNvPr>
          <p:cNvPicPr>
            <a:picLocks noChangeAspect="1"/>
          </p:cNvPicPr>
          <p:nvPr/>
        </p:nvPicPr>
        <p:blipFill>
          <a:blip r:embed="rId5"/>
          <a:stretch>
            <a:fillRect/>
          </a:stretch>
        </p:blipFill>
        <p:spPr>
          <a:xfrm>
            <a:off x="1531003" y="898075"/>
            <a:ext cx="9466811" cy="714661"/>
          </a:xfrm>
          <a:prstGeom prst="rect">
            <a:avLst/>
          </a:prstGeom>
        </p:spPr>
      </p:pic>
      <p:sp>
        <p:nvSpPr>
          <p:cNvPr id="13" name="Oval 12">
            <a:extLst>
              <a:ext uri="{FF2B5EF4-FFF2-40B4-BE49-F238E27FC236}">
                <a16:creationId xmlns:a16="http://schemas.microsoft.com/office/drawing/2014/main" id="{B2F6A2DB-EAD3-E6A1-D801-B65AB40BB5FF}"/>
              </a:ext>
            </a:extLst>
          </p:cNvPr>
          <p:cNvSpPr/>
          <p:nvPr/>
        </p:nvSpPr>
        <p:spPr>
          <a:xfrm>
            <a:off x="2407297" y="979714"/>
            <a:ext cx="3890866" cy="633022"/>
          </a:xfrm>
          <a:prstGeom prst="ellipse">
            <a:avLst/>
          </a:prstGeom>
          <a:noFill/>
          <a:ln w="57150">
            <a:solidFill>
              <a:srgbClr val="D56E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1E8B195-033B-EFE3-D56F-7D0D26449CEF}"/>
              </a:ext>
            </a:extLst>
          </p:cNvPr>
          <p:cNvCxnSpPr>
            <a:stCxn id="13" idx="4"/>
          </p:cNvCxnSpPr>
          <p:nvPr/>
        </p:nvCxnSpPr>
        <p:spPr>
          <a:xfrm>
            <a:off x="4352730" y="1612736"/>
            <a:ext cx="0" cy="1094052"/>
          </a:xfrm>
          <a:prstGeom prst="straightConnector1">
            <a:avLst/>
          </a:prstGeom>
          <a:ln w="57150">
            <a:solidFill>
              <a:srgbClr val="D56E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91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4B85F-0D1B-D2ED-ACFB-1585EEBAC1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483576-AC8A-6C02-EABB-CB74B5F1D67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961B9EC-1ED3-5F82-0FF4-8E3397EAF85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7B3774F-B1BA-7E29-A4AC-C223E748E6B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Math!</a:t>
            </a:r>
          </a:p>
        </p:txBody>
      </p:sp>
      <p:sp>
        <p:nvSpPr>
          <p:cNvPr id="9" name="TextBox 8">
            <a:extLst>
              <a:ext uri="{FF2B5EF4-FFF2-40B4-BE49-F238E27FC236}">
                <a16:creationId xmlns:a16="http://schemas.microsoft.com/office/drawing/2014/main" id="{8DF99702-FFAD-FC91-87A4-4A86B48982D3}"/>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6DA34646-10FA-8D76-C9AF-87982C67B689}"/>
              </a:ext>
            </a:extLst>
          </p:cNvPr>
          <p:cNvPicPr>
            <a:picLocks noChangeAspect="1"/>
          </p:cNvPicPr>
          <p:nvPr/>
        </p:nvPicPr>
        <p:blipFill>
          <a:blip r:embed="rId4"/>
          <a:stretch>
            <a:fillRect/>
          </a:stretch>
        </p:blipFill>
        <p:spPr>
          <a:xfrm>
            <a:off x="1288023" y="2160287"/>
            <a:ext cx="7894571" cy="3853524"/>
          </a:xfrm>
          <a:prstGeom prst="rect">
            <a:avLst/>
          </a:prstGeom>
        </p:spPr>
      </p:pic>
      <p:pic>
        <p:nvPicPr>
          <p:cNvPr id="10" name="Picture 9">
            <a:extLst>
              <a:ext uri="{FF2B5EF4-FFF2-40B4-BE49-F238E27FC236}">
                <a16:creationId xmlns:a16="http://schemas.microsoft.com/office/drawing/2014/main" id="{CF1EB6DA-4772-F8B9-8912-5C5E2C97EC72}"/>
              </a:ext>
            </a:extLst>
          </p:cNvPr>
          <p:cNvPicPr>
            <a:picLocks noChangeAspect="1"/>
          </p:cNvPicPr>
          <p:nvPr/>
        </p:nvPicPr>
        <p:blipFill>
          <a:blip r:embed="rId5"/>
          <a:stretch>
            <a:fillRect/>
          </a:stretch>
        </p:blipFill>
        <p:spPr>
          <a:xfrm>
            <a:off x="1531003" y="898075"/>
            <a:ext cx="9466811" cy="714661"/>
          </a:xfrm>
          <a:prstGeom prst="rect">
            <a:avLst/>
          </a:prstGeom>
        </p:spPr>
      </p:pic>
      <p:sp>
        <p:nvSpPr>
          <p:cNvPr id="8" name="Oval 7">
            <a:extLst>
              <a:ext uri="{FF2B5EF4-FFF2-40B4-BE49-F238E27FC236}">
                <a16:creationId xmlns:a16="http://schemas.microsoft.com/office/drawing/2014/main" id="{F53788DC-312B-5F55-439E-E4A67DD99BFB}"/>
              </a:ext>
            </a:extLst>
          </p:cNvPr>
          <p:cNvSpPr/>
          <p:nvPr/>
        </p:nvSpPr>
        <p:spPr>
          <a:xfrm>
            <a:off x="6095999" y="1007494"/>
            <a:ext cx="1265853" cy="633022"/>
          </a:xfrm>
          <a:prstGeom prst="ellipse">
            <a:avLst/>
          </a:prstGeom>
          <a:noFill/>
          <a:ln w="57150">
            <a:solidFill>
              <a:srgbClr val="D56E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2368DE-1E33-1D75-CA67-E06B4EE64587}"/>
              </a:ext>
            </a:extLst>
          </p:cNvPr>
          <p:cNvCxnSpPr>
            <a:cxnSpLocks/>
          </p:cNvCxnSpPr>
          <p:nvPr/>
        </p:nvCxnSpPr>
        <p:spPr>
          <a:xfrm flipH="1">
            <a:off x="5235308" y="1477294"/>
            <a:ext cx="897293" cy="962725"/>
          </a:xfrm>
          <a:prstGeom prst="straightConnector1">
            <a:avLst/>
          </a:prstGeom>
          <a:ln w="57150">
            <a:solidFill>
              <a:srgbClr val="D56E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4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B5496-C278-AAE7-DA5C-4EB69391FDB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11A4B35-CDB1-ACCB-3BE6-8E37C6D23BEB}"/>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6E37E756-C483-F1A2-EEBD-A5A797FD7D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EDCC089C-ABB0-5F95-8FA8-2CF50712E57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Math!</a:t>
            </a:r>
          </a:p>
        </p:txBody>
      </p:sp>
      <p:sp>
        <p:nvSpPr>
          <p:cNvPr id="9" name="TextBox 8">
            <a:extLst>
              <a:ext uri="{FF2B5EF4-FFF2-40B4-BE49-F238E27FC236}">
                <a16:creationId xmlns:a16="http://schemas.microsoft.com/office/drawing/2014/main" id="{63B2EEB5-12A2-168A-FAE2-625B6586495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E34BA947-58DB-5708-52D3-A080836EEC27}"/>
              </a:ext>
            </a:extLst>
          </p:cNvPr>
          <p:cNvPicPr>
            <a:picLocks noChangeAspect="1"/>
          </p:cNvPicPr>
          <p:nvPr/>
        </p:nvPicPr>
        <p:blipFill>
          <a:blip r:embed="rId4"/>
          <a:srcRect l="7844" r="15477"/>
          <a:stretch/>
        </p:blipFill>
        <p:spPr>
          <a:xfrm>
            <a:off x="1200636" y="2555860"/>
            <a:ext cx="8032021" cy="4099734"/>
          </a:xfrm>
          <a:prstGeom prst="rect">
            <a:avLst/>
          </a:prstGeom>
        </p:spPr>
      </p:pic>
      <p:pic>
        <p:nvPicPr>
          <p:cNvPr id="10" name="Picture 9">
            <a:extLst>
              <a:ext uri="{FF2B5EF4-FFF2-40B4-BE49-F238E27FC236}">
                <a16:creationId xmlns:a16="http://schemas.microsoft.com/office/drawing/2014/main" id="{F259056B-085B-AC9F-A444-6B94DA09FD28}"/>
              </a:ext>
            </a:extLst>
          </p:cNvPr>
          <p:cNvPicPr>
            <a:picLocks noChangeAspect="1"/>
          </p:cNvPicPr>
          <p:nvPr/>
        </p:nvPicPr>
        <p:blipFill>
          <a:blip r:embed="rId5"/>
          <a:stretch>
            <a:fillRect/>
          </a:stretch>
        </p:blipFill>
        <p:spPr>
          <a:xfrm>
            <a:off x="1531003" y="898075"/>
            <a:ext cx="9466811" cy="714661"/>
          </a:xfrm>
          <a:prstGeom prst="rect">
            <a:avLst/>
          </a:prstGeom>
        </p:spPr>
      </p:pic>
      <p:sp>
        <p:nvSpPr>
          <p:cNvPr id="8" name="Oval 7">
            <a:extLst>
              <a:ext uri="{FF2B5EF4-FFF2-40B4-BE49-F238E27FC236}">
                <a16:creationId xmlns:a16="http://schemas.microsoft.com/office/drawing/2014/main" id="{9AE6F40B-CB59-469A-6AFD-32782039F356}"/>
              </a:ext>
            </a:extLst>
          </p:cNvPr>
          <p:cNvSpPr/>
          <p:nvPr/>
        </p:nvSpPr>
        <p:spPr>
          <a:xfrm>
            <a:off x="7015949" y="941620"/>
            <a:ext cx="3890866" cy="633022"/>
          </a:xfrm>
          <a:prstGeom prst="ellipse">
            <a:avLst/>
          </a:prstGeom>
          <a:noFill/>
          <a:ln w="57150">
            <a:solidFill>
              <a:srgbClr val="D56E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42AF1DB-F362-1F4D-CEC4-D998F7AA9870}"/>
              </a:ext>
            </a:extLst>
          </p:cNvPr>
          <p:cNvCxnSpPr>
            <a:cxnSpLocks/>
          </p:cNvCxnSpPr>
          <p:nvPr/>
        </p:nvCxnSpPr>
        <p:spPr>
          <a:xfrm flipH="1">
            <a:off x="5788990" y="1499997"/>
            <a:ext cx="1931421" cy="1663081"/>
          </a:xfrm>
          <a:prstGeom prst="straightConnector1">
            <a:avLst/>
          </a:prstGeom>
          <a:ln w="57150">
            <a:solidFill>
              <a:srgbClr val="D56E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3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4DA4C-FE61-7B1F-8571-BA9042DB49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DB7605-BD51-4D51-4CE0-1942E323B5D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EB42FC1D-5947-BA3A-B6D6-7B9C4275FF1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B83F976-7948-3D09-F20C-E6D8A72FA39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Parameters</a:t>
            </a:r>
          </a:p>
        </p:txBody>
      </p:sp>
      <p:sp>
        <p:nvSpPr>
          <p:cNvPr id="9" name="TextBox 8">
            <a:extLst>
              <a:ext uri="{FF2B5EF4-FFF2-40B4-BE49-F238E27FC236}">
                <a16:creationId xmlns:a16="http://schemas.microsoft.com/office/drawing/2014/main" id="{6F31E7C1-ED2C-8A0E-0AFB-C5D7C1693FC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9830558A-FCD3-9AFF-94C9-A15028E23961}"/>
              </a:ext>
            </a:extLst>
          </p:cNvPr>
          <p:cNvSpPr txBox="1">
            <a:spLocks/>
          </p:cNvSpPr>
          <p:nvPr/>
        </p:nvSpPr>
        <p:spPr>
          <a:xfrm>
            <a:off x="149512" y="891546"/>
            <a:ext cx="12042488"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The ARIMA model is defined as ARIMA(</a:t>
            </a:r>
            <a:r>
              <a:rPr kumimoji="0" lang="en-US" sz="2000" b="0" i="0" u="none" strike="noStrike" kern="1200" cap="none" spc="0" normalizeH="0" baseline="0" noProof="0" dirty="0" err="1">
                <a:ln>
                  <a:noFill/>
                </a:ln>
                <a:solidFill>
                  <a:srgbClr val="000000"/>
                </a:solidFill>
                <a:effectLst/>
                <a:uLnTx/>
                <a:uFillTx/>
                <a:latin typeface="Montserrat" panose="00000500000000000000" pitchFamily="2" charset="0"/>
              </a:rPr>
              <a:t>p,d,q</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 where p, d, and q represent the model parameters: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p: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number of lag observations in the model, also known as the lag order.</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d:</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 number of times the raw observations are differenced to make the series stationary.</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q: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size of the moving average window, also known as the order of the moving average.</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In Simple terms: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p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 How much past data to use (AR part)</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d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 How many times to adjust the data to remove long-term trends (I part)</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Montserrat" panose="00000500000000000000" pitchFamily="2" charset="0"/>
              </a:rPr>
              <a:t>q =</a:t>
            </a: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 How much past error to consider (MA part)</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2739912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9EB3B-AADF-A4FE-56EA-6A95B926CEC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A91839-1984-A509-C28D-0FB18FF09FF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6E73791-C24B-3C9C-0F8D-19F02CF0DAB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74E0C96-58A0-A891-2AF9-EF93451A117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SARIMA</a:t>
            </a:r>
          </a:p>
        </p:txBody>
      </p:sp>
      <p:sp>
        <p:nvSpPr>
          <p:cNvPr id="9" name="TextBox 8">
            <a:extLst>
              <a:ext uri="{FF2B5EF4-FFF2-40B4-BE49-F238E27FC236}">
                <a16:creationId xmlns:a16="http://schemas.microsoft.com/office/drawing/2014/main" id="{BD61A0BE-F4CD-8075-02C6-C2C18561099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11D7EC49-E148-3842-7DBE-DC16D5B7B22C}"/>
              </a:ext>
            </a:extLst>
          </p:cNvPr>
          <p:cNvSpPr txBox="1">
            <a:spLocks/>
          </p:cNvSpPr>
          <p:nvPr/>
        </p:nvSpPr>
        <p:spPr>
          <a:xfrm>
            <a:off x="277415" y="926405"/>
            <a:ext cx="11712421"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SARIMA, or Seasonal Autoregressive Integrated Moving Average, is an extension of the ARIMA model designed to handle time series data exhibiting both trend and seasonality.</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While ARIMA models account for non-seasonal patterns through autoregression (AR), differencing (I), and moving averages (MA), SARIMA incorporates additional parameters to capture recurring seasonal effects.</a:t>
            </a:r>
          </a:p>
        </p:txBody>
      </p:sp>
      <p:pic>
        <p:nvPicPr>
          <p:cNvPr id="12" name="Picture 11">
            <a:extLst>
              <a:ext uri="{FF2B5EF4-FFF2-40B4-BE49-F238E27FC236}">
                <a16:creationId xmlns:a16="http://schemas.microsoft.com/office/drawing/2014/main" id="{9B34C5CD-169E-0032-EAF5-CE42D341F9EA}"/>
              </a:ext>
            </a:extLst>
          </p:cNvPr>
          <p:cNvPicPr>
            <a:picLocks noChangeAspect="1"/>
          </p:cNvPicPr>
          <p:nvPr/>
        </p:nvPicPr>
        <p:blipFill>
          <a:blip r:embed="rId4"/>
          <a:stretch>
            <a:fillRect/>
          </a:stretch>
        </p:blipFill>
        <p:spPr>
          <a:xfrm>
            <a:off x="2339187" y="2943978"/>
            <a:ext cx="5458562" cy="3119178"/>
          </a:xfrm>
          <a:prstGeom prst="rect">
            <a:avLst/>
          </a:prstGeom>
        </p:spPr>
      </p:pic>
    </p:spTree>
    <p:extLst>
      <p:ext uri="{BB962C8B-B14F-4D97-AF65-F5344CB8AC3E}">
        <p14:creationId xmlns:p14="http://schemas.microsoft.com/office/powerpoint/2010/main" val="26817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91948-4770-1288-AC91-52BF2ACD89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B6100-24A6-8EB2-A979-D1EE9C6295E9}"/>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F93326-5103-7C1B-E018-F62173B152A6}"/>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DC4BB2C8-C02B-5D90-1638-EA9D4C519212}"/>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482F112E-FD52-00CA-4833-2263D688A96F}"/>
              </a:ext>
            </a:extLst>
          </p:cNvPr>
          <p:cNvSpPr txBox="1"/>
          <p:nvPr/>
        </p:nvSpPr>
        <p:spPr>
          <a:xfrm>
            <a:off x="550506" y="536130"/>
            <a:ext cx="5774094" cy="378565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LIVE DEMO 1: GENAI FOR SALES FORECASTING USING ARIMA + HYPERPARAMETERS TUNING</a:t>
            </a:r>
          </a:p>
        </p:txBody>
      </p:sp>
    </p:spTree>
    <p:extLst>
      <p:ext uri="{BB962C8B-B14F-4D97-AF65-F5344CB8AC3E}">
        <p14:creationId xmlns:p14="http://schemas.microsoft.com/office/powerpoint/2010/main" val="2263510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9E9AB-8F77-AC2C-C663-CFF97D0E555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23E09FA-BF51-C4A1-58BB-33203B939EE7}"/>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7C309B8-149C-9295-FCA7-318E245D273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CE886F7-43C7-DCF4-4A39-14E9538C4F7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Problem Statement</a:t>
            </a:r>
          </a:p>
        </p:txBody>
      </p:sp>
      <p:sp>
        <p:nvSpPr>
          <p:cNvPr id="9" name="TextBox 8">
            <a:extLst>
              <a:ext uri="{FF2B5EF4-FFF2-40B4-BE49-F238E27FC236}">
                <a16:creationId xmlns:a16="http://schemas.microsoft.com/office/drawing/2014/main" id="{B9B79E19-A346-04ED-DE42-33F5962E9F6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Text Placeholder 2">
            <a:extLst>
              <a:ext uri="{FF2B5EF4-FFF2-40B4-BE49-F238E27FC236}">
                <a16:creationId xmlns:a16="http://schemas.microsoft.com/office/drawing/2014/main" id="{356A9963-C60C-4BFE-5518-60F5F77ADFD5}"/>
              </a:ext>
            </a:extLst>
          </p:cNvPr>
          <p:cNvSpPr txBox="1">
            <a:spLocks/>
          </p:cNvSpPr>
          <p:nvPr/>
        </p:nvSpPr>
        <p:spPr>
          <a:xfrm>
            <a:off x="326538" y="741985"/>
            <a:ext cx="1153892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This project uses the ARIMA model to forecast unit sales for pet supplies at a department store. The primary objectives are as follows:</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Model Development:</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 Implement the ARIMA model to predict future sales trends.</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Hyperparameter Optimization:</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 Perform hyperparameter tuning to identify the optimal values for the parameters p, d, and q.</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Evaluation and Visualization:</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 Compare the forecasted sales data with actual sales (ground truth) through comprehensive plots to evaluate model performance.</a:t>
            </a:r>
          </a:p>
        </p:txBody>
      </p:sp>
      <p:pic>
        <p:nvPicPr>
          <p:cNvPr id="10" name="Picture 9">
            <a:extLst>
              <a:ext uri="{FF2B5EF4-FFF2-40B4-BE49-F238E27FC236}">
                <a16:creationId xmlns:a16="http://schemas.microsoft.com/office/drawing/2014/main" id="{521B13F6-0CDA-0F86-3E54-62A7FA88DB76}"/>
              </a:ext>
            </a:extLst>
          </p:cNvPr>
          <p:cNvPicPr>
            <a:picLocks noChangeAspect="1"/>
          </p:cNvPicPr>
          <p:nvPr/>
        </p:nvPicPr>
        <p:blipFill>
          <a:blip r:embed="rId4"/>
          <a:stretch>
            <a:fillRect/>
          </a:stretch>
        </p:blipFill>
        <p:spPr>
          <a:xfrm>
            <a:off x="1491346" y="3557757"/>
            <a:ext cx="6076149" cy="3013811"/>
          </a:xfrm>
          <a:prstGeom prst="rect">
            <a:avLst/>
          </a:prstGeom>
        </p:spPr>
      </p:pic>
    </p:spTree>
    <p:extLst>
      <p:ext uri="{BB962C8B-B14F-4D97-AF65-F5344CB8AC3E}">
        <p14:creationId xmlns:p14="http://schemas.microsoft.com/office/powerpoint/2010/main" val="327673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93B0-B7A6-F7F7-2245-043E6D23C4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B3081-48CD-AA00-F377-97724B56FA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D56E6C0-AD73-D375-AEA8-31A58C7AF0D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B13DC28-8935-6DEB-C9E9-FDD8D841C03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a:t>
            </a:r>
          </a:p>
        </p:txBody>
      </p:sp>
      <p:sp>
        <p:nvSpPr>
          <p:cNvPr id="9" name="TextBox 8">
            <a:extLst>
              <a:ext uri="{FF2B5EF4-FFF2-40B4-BE49-F238E27FC236}">
                <a16:creationId xmlns:a16="http://schemas.microsoft.com/office/drawing/2014/main" id="{3F7584AE-D8B4-970A-865F-B0DBF838B72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75EE1374-F331-B2A2-2F7B-4C6663C9F4A7}"/>
              </a:ext>
            </a:extLst>
          </p:cNvPr>
          <p:cNvPicPr>
            <a:picLocks noChangeAspect="1"/>
          </p:cNvPicPr>
          <p:nvPr/>
        </p:nvPicPr>
        <p:blipFill>
          <a:blip r:embed="rId4"/>
          <a:stretch>
            <a:fillRect/>
          </a:stretch>
        </p:blipFill>
        <p:spPr>
          <a:xfrm>
            <a:off x="1661630" y="2582389"/>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9260CFE5-B49F-E281-D2D6-0F2667D6B92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161256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831A-23DD-E0B8-AEB5-88584B7AB6C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E6B5608-9930-59E9-734A-21C96630141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B10FBF0-544F-473D-318A-0387B2FC610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80CE790-C731-0569-6A80-39BA7D704F6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Expected Output</a:t>
            </a:r>
          </a:p>
        </p:txBody>
      </p:sp>
      <p:sp>
        <p:nvSpPr>
          <p:cNvPr id="9" name="TextBox 8">
            <a:extLst>
              <a:ext uri="{FF2B5EF4-FFF2-40B4-BE49-F238E27FC236}">
                <a16:creationId xmlns:a16="http://schemas.microsoft.com/office/drawing/2014/main" id="{0FD6E561-EB6E-B902-8D83-FBF6C4EE136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2" descr="Output image">
            <a:extLst>
              <a:ext uri="{FF2B5EF4-FFF2-40B4-BE49-F238E27FC236}">
                <a16:creationId xmlns:a16="http://schemas.microsoft.com/office/drawing/2014/main" id="{DC5B1B80-A625-6E4B-1485-D6E3BCAE8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935" y="2193107"/>
            <a:ext cx="8115065" cy="44386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06306F-A940-DD9F-0F35-1EAD36E45141}"/>
              </a:ext>
            </a:extLst>
          </p:cNvPr>
          <p:cNvSpPr txBox="1"/>
          <p:nvPr/>
        </p:nvSpPr>
        <p:spPr>
          <a:xfrm>
            <a:off x="199808" y="869668"/>
            <a:ext cx="11689611" cy="1323439"/>
          </a:xfrm>
          <a:prstGeom prst="rect">
            <a:avLst/>
          </a:prstGeom>
          <a:noFill/>
        </p:spPr>
        <p:txBody>
          <a:bodyPr wrap="square">
            <a:spAutoFit/>
          </a:bodyPr>
          <a:lstStyle/>
          <a:p>
            <a:pPr defTabSz="914446"/>
            <a:r>
              <a:rPr lang="en-US" sz="2000" dirty="0">
                <a:solidFill>
                  <a:srgbClr val="000000"/>
                </a:solidFill>
                <a:latin typeface="Montserrat" panose="00000500000000000000" pitchFamily="2" charset="0"/>
              </a:rPr>
              <a:t>The ARIMA model was optimized using the specified parameters:</a:t>
            </a:r>
          </a:p>
          <a:p>
            <a:pPr marL="342900" indent="-342900" defTabSz="914446">
              <a:buClr>
                <a:srgbClr val="11CCDD"/>
              </a:buClr>
              <a:buFont typeface="Arial" panose="020B0604020202020204" pitchFamily="34" charset="0"/>
              <a:buChar char="•"/>
            </a:pPr>
            <a:r>
              <a:rPr lang="en-US" sz="2000" b="1" dirty="0">
                <a:solidFill>
                  <a:srgbClr val="000000"/>
                </a:solidFill>
                <a:latin typeface="Montserrat" panose="00000500000000000000" pitchFamily="2" charset="0"/>
              </a:rPr>
              <a:t>Best Order (p, d, q)</a:t>
            </a:r>
            <a:r>
              <a:rPr lang="en-US" sz="2000" dirty="0">
                <a:solidFill>
                  <a:srgbClr val="000000"/>
                </a:solidFill>
                <a:latin typeface="Montserrat" panose="00000500000000000000" pitchFamily="2" charset="0"/>
              </a:rPr>
              <a:t>: (11, 1, 11)</a:t>
            </a:r>
          </a:p>
          <a:p>
            <a:pPr marL="342900" indent="-342900" defTabSz="914446">
              <a:buClr>
                <a:srgbClr val="11CCDD"/>
              </a:buClr>
              <a:buFont typeface="Arial" panose="020B0604020202020204" pitchFamily="34" charset="0"/>
              <a:buChar char="•"/>
            </a:pPr>
            <a:r>
              <a:rPr lang="en-US" sz="2000" b="1" dirty="0">
                <a:solidFill>
                  <a:srgbClr val="000000"/>
                </a:solidFill>
                <a:latin typeface="Montserrat" panose="00000500000000000000" pitchFamily="2" charset="0"/>
              </a:rPr>
              <a:t>Mean Absolute Error (MAE)</a:t>
            </a:r>
            <a:r>
              <a:rPr lang="en-US" sz="2000" dirty="0">
                <a:solidFill>
                  <a:srgbClr val="000000"/>
                </a:solidFill>
                <a:latin typeface="Montserrat" panose="00000500000000000000" pitchFamily="2" charset="0"/>
              </a:rPr>
              <a:t>: 35.78, demonstrating strong performance with a relatively low error.</a:t>
            </a:r>
          </a:p>
        </p:txBody>
      </p:sp>
    </p:spTree>
    <p:extLst>
      <p:ext uri="{BB962C8B-B14F-4D97-AF65-F5344CB8AC3E}">
        <p14:creationId xmlns:p14="http://schemas.microsoft.com/office/powerpoint/2010/main" val="340109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10BA7-83D5-BA28-4169-3E936CE312B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A5E0EF4-240B-8B5B-8335-CAC6327B852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BEFE33B-7EE9-7BFB-A39F-0F81915A552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Module Agenda</a:t>
            </a:r>
          </a:p>
        </p:txBody>
      </p:sp>
      <p:sp>
        <p:nvSpPr>
          <p:cNvPr id="8" name="Content Placeholder 2">
            <a:extLst>
              <a:ext uri="{FF2B5EF4-FFF2-40B4-BE49-F238E27FC236}">
                <a16:creationId xmlns:a16="http://schemas.microsoft.com/office/drawing/2014/main" id="{7D11B2EF-B147-91BD-0F78-2F139C8FF923}"/>
              </a:ext>
            </a:extLst>
          </p:cNvPr>
          <p:cNvSpPr>
            <a:spLocks noGrp="1"/>
          </p:cNvSpPr>
          <p:nvPr>
            <p:ph idx="1"/>
          </p:nvPr>
        </p:nvSpPr>
        <p:spPr>
          <a:xfrm>
            <a:off x="337331" y="1168129"/>
            <a:ext cx="11214759" cy="5106142"/>
          </a:xfrm>
        </p:spPr>
        <p:txBody>
          <a:bodyPr>
            <a:normAutofit/>
          </a:bodyPr>
          <a:lstStyle/>
          <a:p>
            <a:pPr>
              <a:buClr>
                <a:srgbClr val="00B0F0"/>
              </a:buClr>
            </a:pPr>
            <a:r>
              <a:rPr lang="en-US" sz="2000" dirty="0">
                <a:latin typeface="Montserrat" panose="00000500000000000000" pitchFamily="2" charset="0"/>
              </a:rPr>
              <a:t>Introduction to Financial Forecasting</a:t>
            </a:r>
          </a:p>
          <a:p>
            <a:pPr>
              <a:buClr>
                <a:srgbClr val="00B0F0"/>
              </a:buClr>
            </a:pPr>
            <a:r>
              <a:rPr lang="en-US" sz="2000" dirty="0">
                <a:latin typeface="Montserrat" panose="00000500000000000000" pitchFamily="2" charset="0"/>
              </a:rPr>
              <a:t>ARIMA Vs. SARIMA Vs. PROPHET</a:t>
            </a:r>
          </a:p>
          <a:p>
            <a:pPr>
              <a:buClr>
                <a:srgbClr val="00B0F0"/>
              </a:buClr>
            </a:pPr>
            <a:r>
              <a:rPr lang="en-US" sz="2000" dirty="0">
                <a:latin typeface="Montserrat" panose="00000500000000000000" pitchFamily="2" charset="0"/>
              </a:rPr>
              <a:t>ARIMA (</a:t>
            </a:r>
            <a:r>
              <a:rPr lang="en-US" sz="2000" dirty="0" err="1">
                <a:latin typeface="Montserrat" panose="00000500000000000000" pitchFamily="2" charset="0"/>
              </a:rPr>
              <a:t>AutoRegressive</a:t>
            </a:r>
            <a:r>
              <a:rPr lang="en-US" sz="2000" dirty="0">
                <a:latin typeface="Montserrat" panose="00000500000000000000" pitchFamily="2" charset="0"/>
              </a:rPr>
              <a:t> Integrated Moving Average) Intuition</a:t>
            </a:r>
          </a:p>
          <a:p>
            <a:pPr>
              <a:buClr>
                <a:srgbClr val="00B0F0"/>
              </a:buClr>
            </a:pPr>
            <a:r>
              <a:rPr lang="en-US" sz="2000" b="1" dirty="0">
                <a:latin typeface="Montserrat" panose="00000500000000000000" pitchFamily="2" charset="0"/>
              </a:rPr>
              <a:t>Live Demo 1: </a:t>
            </a:r>
            <a:r>
              <a:rPr lang="en-US" sz="2000" dirty="0">
                <a:latin typeface="Montserrat" panose="00000500000000000000" pitchFamily="2" charset="0"/>
              </a:rPr>
              <a:t>ARIMA for financial forecasting</a:t>
            </a:r>
          </a:p>
          <a:p>
            <a:pPr>
              <a:buClr>
                <a:srgbClr val="00B0F0"/>
              </a:buClr>
            </a:pPr>
            <a:r>
              <a:rPr lang="en-US" sz="2000" dirty="0">
                <a:latin typeface="Montserrat" panose="00000500000000000000" pitchFamily="2" charset="0"/>
              </a:rPr>
              <a:t>SARIMA (Seasonal Autoregressive Integrated Average) Intuition</a:t>
            </a:r>
          </a:p>
          <a:p>
            <a:pPr>
              <a:buClr>
                <a:srgbClr val="00B0F0"/>
              </a:buClr>
            </a:pPr>
            <a:r>
              <a:rPr lang="en-US" sz="2000" dirty="0">
                <a:latin typeface="Montserrat" panose="00000500000000000000" pitchFamily="2" charset="0"/>
              </a:rPr>
              <a:t>Hyperparameters Tuning and Optimization</a:t>
            </a:r>
          </a:p>
          <a:p>
            <a:pPr>
              <a:buClr>
                <a:srgbClr val="00B0F0"/>
              </a:buClr>
            </a:pPr>
            <a:r>
              <a:rPr lang="en-US" sz="2000" dirty="0">
                <a:latin typeface="Montserrat" panose="00000500000000000000" pitchFamily="2" charset="0"/>
              </a:rPr>
              <a:t>Bias Variance Tradeoffs</a:t>
            </a:r>
          </a:p>
          <a:p>
            <a:pPr>
              <a:buClr>
                <a:srgbClr val="00B0F0"/>
              </a:buClr>
            </a:pPr>
            <a:r>
              <a:rPr lang="en-US" sz="2000" b="1" dirty="0">
                <a:latin typeface="Montserrat" panose="00000500000000000000" pitchFamily="2" charset="0"/>
              </a:rPr>
              <a:t>Live Demo 2: </a:t>
            </a:r>
            <a:r>
              <a:rPr lang="en-US" sz="2000" dirty="0">
                <a:latin typeface="Montserrat" panose="00000500000000000000" pitchFamily="2" charset="0"/>
              </a:rPr>
              <a:t>Financial Forecasting using advanced dataset</a:t>
            </a:r>
          </a:p>
          <a:p>
            <a:pPr>
              <a:buClr>
                <a:srgbClr val="00B0F0"/>
              </a:buClr>
            </a:pPr>
            <a:r>
              <a:rPr lang="en-US" sz="2000" b="1" dirty="0">
                <a:latin typeface="Montserrat" panose="00000500000000000000" pitchFamily="2" charset="0"/>
              </a:rPr>
              <a:t>Live Demo 3: </a:t>
            </a:r>
            <a:r>
              <a:rPr lang="en-US" sz="2000" dirty="0">
                <a:latin typeface="Montserrat" panose="00000500000000000000" pitchFamily="2" charset="0"/>
              </a:rPr>
              <a:t>Prices Forecasting Using Prophet (Python)</a:t>
            </a:r>
          </a:p>
          <a:p>
            <a:pPr>
              <a:buClr>
                <a:srgbClr val="00B0F0"/>
              </a:buClr>
            </a:pPr>
            <a:r>
              <a:rPr lang="en-US" sz="2000" dirty="0">
                <a:latin typeface="Montserrat" panose="00000500000000000000" pitchFamily="2" charset="0"/>
              </a:rPr>
              <a:t>Facebook (Meta) Prophet</a:t>
            </a:r>
          </a:p>
          <a:p>
            <a:pPr>
              <a:buClr>
                <a:srgbClr val="00B0F0"/>
              </a:buClr>
            </a:pPr>
            <a:r>
              <a:rPr lang="en-US" sz="2000" dirty="0">
                <a:latin typeface="Montserrat" panose="00000500000000000000" pitchFamily="2" charset="0"/>
              </a:rPr>
              <a:t>Practice Opportunity</a:t>
            </a:r>
          </a:p>
        </p:txBody>
      </p:sp>
      <p:sp>
        <p:nvSpPr>
          <p:cNvPr id="9" name="TextBox 8">
            <a:extLst>
              <a:ext uri="{FF2B5EF4-FFF2-40B4-BE49-F238E27FC236}">
                <a16:creationId xmlns:a16="http://schemas.microsoft.com/office/drawing/2014/main" id="{8FF4BF6C-937D-3A93-9865-C5DE26F44C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Tree>
    <p:extLst>
      <p:ext uri="{BB962C8B-B14F-4D97-AF65-F5344CB8AC3E}">
        <p14:creationId xmlns:p14="http://schemas.microsoft.com/office/powerpoint/2010/main" val="209392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58216-D5DD-8B1B-A69B-2EB4A00EFA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51A580-2DA4-8776-DD52-790F3D7B8F87}"/>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C904FF1-17C9-AF07-077C-6E796A3345AC}"/>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6DD0E29C-45A7-F79D-3313-E6F23D51A16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DD3A255D-5D7C-6D07-2668-72A8942B7DB5}"/>
              </a:ext>
            </a:extLst>
          </p:cNvPr>
          <p:cNvSpPr txBox="1"/>
          <p:nvPr/>
        </p:nvSpPr>
        <p:spPr>
          <a:xfrm>
            <a:off x="550506" y="536130"/>
            <a:ext cx="5150498"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PRACTICE OPPORTUNITY</a:t>
            </a:r>
          </a:p>
        </p:txBody>
      </p:sp>
    </p:spTree>
    <p:extLst>
      <p:ext uri="{BB962C8B-B14F-4D97-AF65-F5344CB8AC3E}">
        <p14:creationId xmlns:p14="http://schemas.microsoft.com/office/powerpoint/2010/main" val="369077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D0BA-2A5B-EFC2-2A76-ABBAB343B0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BF4F87E-7D3D-A45F-2D2E-AA2A6CA96A9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95A0E7D-17EB-39B5-513A-4F369F4159C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9F67C98-434B-3933-974C-654476200D98}"/>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733EA2EA-CEE6-0BED-A66A-D5DB66EFDE2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2079717C-6872-93C8-0E7A-D45064B2FD50}"/>
              </a:ext>
            </a:extLst>
          </p:cNvPr>
          <p:cNvSpPr txBox="1"/>
          <p:nvPr/>
        </p:nvSpPr>
        <p:spPr>
          <a:xfrm>
            <a:off x="274318" y="927546"/>
            <a:ext cx="8100540" cy="4708981"/>
          </a:xfrm>
          <a:prstGeom prst="rect">
            <a:avLst/>
          </a:prstGeom>
          <a:noFill/>
        </p:spPr>
        <p:txBody>
          <a:bodyPr wrap="square">
            <a:spAutoFit/>
          </a:bodyPr>
          <a:lstStyle/>
          <a:p>
            <a:pPr defTabSz="914446"/>
            <a:r>
              <a:rPr lang="en-US" sz="2000" b="1" dirty="0">
                <a:solidFill>
                  <a:srgbClr val="000000"/>
                </a:solidFill>
                <a:latin typeface="Montserrat" panose="00000500000000000000" pitchFamily="2" charset="0"/>
              </a:rPr>
              <a:t>Objective</a:t>
            </a:r>
            <a:endParaRPr lang="en-US" sz="2000" dirty="0">
              <a:solidFill>
                <a:srgbClr val="000000"/>
              </a:solidFill>
              <a:latin typeface="Montserrat" panose="00000500000000000000" pitchFamily="2" charset="0"/>
            </a:endParaRP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Using the same dataset as before, analyze the time series dataset to build predictive models, tune hyperparameters, and compare ARIMA and SARIMA models.</a:t>
            </a:r>
          </a:p>
          <a:p>
            <a:pPr defTabSz="914446" fontAlgn="base">
              <a:buFont typeface="Arial" panose="020B0604020202020204" pitchFamily="34" charset="0"/>
              <a:buChar char="•"/>
            </a:pPr>
            <a:endParaRPr lang="en-US" sz="2000" dirty="0">
              <a:solidFill>
                <a:srgbClr val="000000"/>
              </a:solidFill>
              <a:latin typeface="Montserrat" panose="00000500000000000000" pitchFamily="2" charset="0"/>
            </a:endParaRPr>
          </a:p>
          <a:p>
            <a:pPr defTabSz="914446"/>
            <a:r>
              <a:rPr lang="en-US" sz="2000" b="1" dirty="0">
                <a:solidFill>
                  <a:srgbClr val="000000"/>
                </a:solidFill>
                <a:latin typeface="Montserrat" panose="00000500000000000000" pitchFamily="2" charset="0"/>
              </a:rPr>
              <a:t>Steps Overview</a:t>
            </a:r>
            <a:endParaRPr lang="en-US" sz="2000" dirty="0">
              <a:solidFill>
                <a:srgbClr val="000000"/>
              </a:solidFill>
              <a:latin typeface="Montserrat" panose="00000500000000000000" pitchFamily="2" charset="0"/>
            </a:endParaRP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Load and preprocess the dataset (convert dates, sort, and split into 80% training and 20% testing).</a:t>
            </a: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Train ARIMA on training data, predict on testing data, and evaluate (MAE) using different values for the hyperparameters. Try to improve model performance compared to the lecture demo. </a:t>
            </a: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Train SARIMA with seasonal parameters. </a:t>
            </a: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Compare ARIMA and SARIMA performance metrics.</a:t>
            </a:r>
          </a:p>
          <a:p>
            <a:pPr marL="304815" indent="-304815" defTabSz="914446" fontAlgn="base">
              <a:buClr>
                <a:srgbClr val="11CCDD"/>
              </a:buClr>
              <a:buFont typeface="Arial" panose="020B0604020202020204" pitchFamily="34" charset="0"/>
              <a:buChar char="•"/>
            </a:pPr>
            <a:r>
              <a:rPr lang="en-US" sz="2000" dirty="0">
                <a:solidFill>
                  <a:srgbClr val="000000"/>
                </a:solidFill>
                <a:latin typeface="Montserrat" panose="00000500000000000000" pitchFamily="2" charset="0"/>
              </a:rPr>
              <a:t>Discuss SARIMA's advantages for seasonal datasets.</a:t>
            </a:r>
          </a:p>
        </p:txBody>
      </p:sp>
      <p:pic>
        <p:nvPicPr>
          <p:cNvPr id="3" name="Picture 2">
            <a:extLst>
              <a:ext uri="{FF2B5EF4-FFF2-40B4-BE49-F238E27FC236}">
                <a16:creationId xmlns:a16="http://schemas.microsoft.com/office/drawing/2014/main" id="{A365F421-6CE5-1938-172B-83FE0D31FE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649176" y="1283613"/>
            <a:ext cx="3060152" cy="2421464"/>
          </a:xfrm>
          <a:prstGeom prst="rect">
            <a:avLst/>
          </a:prstGeom>
        </p:spPr>
      </p:pic>
    </p:spTree>
    <p:extLst>
      <p:ext uri="{BB962C8B-B14F-4D97-AF65-F5344CB8AC3E}">
        <p14:creationId xmlns:p14="http://schemas.microsoft.com/office/powerpoint/2010/main" val="1340843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6510-63F5-2BEA-4FD5-DB34D46417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49DF6B-2FF2-55B1-D47F-C54826FCED2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E190D94-CD99-E096-A2B9-A4F6749EB2B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09CF380-595D-57F4-44C2-D9A1D588303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 Solutions</a:t>
            </a:r>
          </a:p>
        </p:txBody>
      </p:sp>
      <p:sp>
        <p:nvSpPr>
          <p:cNvPr id="9" name="TextBox 8">
            <a:extLst>
              <a:ext uri="{FF2B5EF4-FFF2-40B4-BE49-F238E27FC236}">
                <a16:creationId xmlns:a16="http://schemas.microsoft.com/office/drawing/2014/main" id="{8E6AADD0-09C7-0C13-F81B-0274A39D3FE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B4381A6-DE53-62D2-9153-5B78631A89AD}"/>
              </a:ext>
            </a:extLst>
          </p:cNvPr>
          <p:cNvPicPr>
            <a:picLocks noChangeAspect="1"/>
          </p:cNvPicPr>
          <p:nvPr/>
        </p:nvPicPr>
        <p:blipFill>
          <a:blip r:embed="rId4"/>
          <a:stretch>
            <a:fillRect/>
          </a:stretch>
        </p:blipFill>
        <p:spPr>
          <a:xfrm>
            <a:off x="2287501" y="2954429"/>
            <a:ext cx="7314419" cy="3642581"/>
          </a:xfrm>
          <a:prstGeom prst="rect">
            <a:avLst/>
          </a:prstGeom>
          <a:ln w="38100">
            <a:solidFill>
              <a:srgbClr val="11CCDD"/>
            </a:solidFill>
          </a:ln>
        </p:spPr>
      </p:pic>
      <p:sp>
        <p:nvSpPr>
          <p:cNvPr id="3" name="TextBox 2">
            <a:extLst>
              <a:ext uri="{FF2B5EF4-FFF2-40B4-BE49-F238E27FC236}">
                <a16:creationId xmlns:a16="http://schemas.microsoft.com/office/drawing/2014/main" id="{5275075D-7928-875B-6038-F81A9A191828}"/>
              </a:ext>
            </a:extLst>
          </p:cNvPr>
          <p:cNvSpPr txBox="1"/>
          <p:nvPr/>
        </p:nvSpPr>
        <p:spPr>
          <a:xfrm>
            <a:off x="3421277" y="964209"/>
            <a:ext cx="6007577" cy="2031325"/>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Practice Opportunities Solution</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7"/>
              </a:rPr>
              <a:t>Explore Prompts</a:t>
            </a:r>
            <a:endParaRPr lang="en-US" dirty="0">
              <a:solidFill>
                <a:srgbClr val="000000"/>
              </a:solidFill>
              <a:latin typeface="Cambria" panose="02040503050406030204"/>
            </a:endParaRPr>
          </a:p>
          <a:p>
            <a:pPr defTabSz="914446"/>
            <a:endParaRPr lang="en-US" dirty="0">
              <a:solidFill>
                <a:srgbClr val="000000"/>
              </a:solidFill>
              <a:latin typeface="Cambria" panose="02040503050406030204"/>
            </a:endParaRPr>
          </a:p>
        </p:txBody>
      </p:sp>
    </p:spTree>
    <p:extLst>
      <p:ext uri="{BB962C8B-B14F-4D97-AF65-F5344CB8AC3E}">
        <p14:creationId xmlns:p14="http://schemas.microsoft.com/office/powerpoint/2010/main" val="4001830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42E2-5486-D271-E980-DCFEC1BDEC4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A61975-2ECA-82FD-E3E2-F5C52CD95820}"/>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B9BD117-B0F0-FACF-8064-3D7DD3DCFBB6}"/>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F0000F6F-EF2B-1EEE-581F-B1509C6296A8}"/>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7B83F8A0-ABCB-B857-20CF-0A9092518AEA}"/>
              </a:ext>
            </a:extLst>
          </p:cNvPr>
          <p:cNvSpPr txBox="1"/>
          <p:nvPr/>
        </p:nvSpPr>
        <p:spPr>
          <a:xfrm>
            <a:off x="550506" y="536130"/>
            <a:ext cx="5150498"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BIAS-VARIANCE TRADE-OFF</a:t>
            </a:r>
          </a:p>
        </p:txBody>
      </p:sp>
    </p:spTree>
    <p:extLst>
      <p:ext uri="{BB962C8B-B14F-4D97-AF65-F5344CB8AC3E}">
        <p14:creationId xmlns:p14="http://schemas.microsoft.com/office/powerpoint/2010/main" val="24637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165F2-6760-E95F-7A52-179AC8ED78D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E6AE65-7C18-4538-37FE-E35FEAB1A5C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48764A5E-146C-3293-3904-6C6F7D170C9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EB6F80C-55C3-A896-EB2F-79887323A82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Intuition</a:t>
            </a:r>
          </a:p>
        </p:txBody>
      </p:sp>
      <p:sp>
        <p:nvSpPr>
          <p:cNvPr id="9" name="TextBox 8">
            <a:extLst>
              <a:ext uri="{FF2B5EF4-FFF2-40B4-BE49-F238E27FC236}">
                <a16:creationId xmlns:a16="http://schemas.microsoft.com/office/drawing/2014/main" id="{A097DE86-EE46-9969-9388-A87F6D7BBDA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4" name="Text Placeholder 2">
            <a:extLst>
              <a:ext uri="{FF2B5EF4-FFF2-40B4-BE49-F238E27FC236}">
                <a16:creationId xmlns:a16="http://schemas.microsoft.com/office/drawing/2014/main" id="{A49A3620-808D-64F4-8640-DBFFECDE8A71}"/>
              </a:ext>
            </a:extLst>
          </p:cNvPr>
          <p:cNvSpPr txBox="1">
            <a:spLocks/>
          </p:cNvSpPr>
          <p:nvPr/>
        </p:nvSpPr>
        <p:spPr>
          <a:xfrm>
            <a:off x="207958" y="758425"/>
            <a:ext cx="11850739" cy="3080330"/>
          </a:xfrm>
          <a:prstGeom prst="rect">
            <a:avLst/>
          </a:prstGeom>
        </p:spPr>
        <p:txBody>
          <a:bodyPr vert="horz" wrap="square" lIns="91440" tIns="45720" rIns="91440" bIns="45720" rtlCol="0">
            <a:sp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630">
              <a:lnSpc>
                <a:spcPct val="100000"/>
              </a:lnSpc>
            </a:pPr>
            <a:r>
              <a:rPr lang="en-CA" dirty="0">
                <a:latin typeface="Montserrat" panose="00000500000000000000" pitchFamily="2" charset="0"/>
                <a:ea typeface="+mn-ea"/>
                <a:cs typeface="+mn-cs"/>
              </a:rPr>
              <a:t>Assume we want to model the relationship between the temperature and weekly sales.</a:t>
            </a:r>
          </a:p>
          <a:p>
            <a:pPr defTabSz="609630">
              <a:lnSpc>
                <a:spcPct val="100000"/>
              </a:lnSpc>
            </a:pPr>
            <a:r>
              <a:rPr lang="en-CA" dirty="0">
                <a:latin typeface="Montserrat" panose="00000500000000000000" pitchFamily="2" charset="0"/>
                <a:ea typeface="+mn-ea"/>
                <a:cs typeface="+mn-cs"/>
              </a:rPr>
              <a:t>As temperature increases, people tend to be happier and shop more. This will likely increase the weekly sales. </a:t>
            </a:r>
          </a:p>
          <a:p>
            <a:pPr defTabSz="609630">
              <a:lnSpc>
                <a:spcPct val="100000"/>
              </a:lnSpc>
            </a:pPr>
            <a:r>
              <a:rPr lang="en-CA" dirty="0">
                <a:latin typeface="Montserrat" panose="00000500000000000000" pitchFamily="2" charset="0"/>
                <a:ea typeface="+mn-ea"/>
                <a:cs typeface="+mn-cs"/>
              </a:rPr>
              <a:t>As </a:t>
            </a:r>
            <a:r>
              <a:rPr lang="en-US" dirty="0">
                <a:latin typeface="Montserrat" panose="00000500000000000000" pitchFamily="2" charset="0"/>
                <a:ea typeface="+mn-ea"/>
                <a:cs typeface="+mn-cs"/>
              </a:rPr>
              <a:t>the temperature exceeds a specific limit, sales tend to plateau and </a:t>
            </a:r>
            <a:r>
              <a:rPr lang="en-CA" dirty="0">
                <a:latin typeface="Montserrat" panose="00000500000000000000" pitchFamily="2" charset="0"/>
                <a:ea typeface="+mn-ea"/>
                <a:cs typeface="+mn-cs"/>
              </a:rPr>
              <a:t>no longer increase.</a:t>
            </a:r>
          </a:p>
          <a:p>
            <a:pPr defTabSz="609630">
              <a:lnSpc>
                <a:spcPct val="100000"/>
              </a:lnSpc>
            </a:pPr>
            <a:endParaRPr lang="en-CA" dirty="0">
              <a:latin typeface="Montserrat" panose="00000500000000000000" pitchFamily="2" charset="0"/>
              <a:ea typeface="+mn-ea"/>
              <a:cs typeface="+mn-cs"/>
            </a:endParaRPr>
          </a:p>
          <a:p>
            <a:pPr defTabSz="609630">
              <a:lnSpc>
                <a:spcPct val="100000"/>
              </a:lnSpc>
            </a:pPr>
            <a:endParaRPr lang="en-CA" dirty="0">
              <a:latin typeface="Montserrat" panose="00000500000000000000" pitchFamily="2" charset="0"/>
              <a:ea typeface="+mn-ea"/>
              <a:cs typeface="+mn-cs"/>
            </a:endParaRPr>
          </a:p>
          <a:p>
            <a:pPr defTabSz="609630">
              <a:lnSpc>
                <a:spcPct val="100000"/>
              </a:lnSpc>
            </a:pPr>
            <a:endParaRPr lang="en-US" dirty="0">
              <a:latin typeface="Montserrat" panose="00000500000000000000" pitchFamily="2" charset="0"/>
              <a:ea typeface="+mn-ea"/>
              <a:cs typeface="+mn-cs"/>
            </a:endParaRPr>
          </a:p>
        </p:txBody>
      </p:sp>
      <p:cxnSp>
        <p:nvCxnSpPr>
          <p:cNvPr id="35" name="Straight Arrow Connector 34">
            <a:extLst>
              <a:ext uri="{FF2B5EF4-FFF2-40B4-BE49-F238E27FC236}">
                <a16:creationId xmlns:a16="http://schemas.microsoft.com/office/drawing/2014/main" id="{E2819019-EDD0-79EF-B24D-EF49EBB07309}"/>
              </a:ext>
            </a:extLst>
          </p:cNvPr>
          <p:cNvCxnSpPr>
            <a:cxnSpLocks/>
          </p:cNvCxnSpPr>
          <p:nvPr/>
        </p:nvCxnSpPr>
        <p:spPr>
          <a:xfrm flipV="1">
            <a:off x="3023470" y="5861846"/>
            <a:ext cx="4244812" cy="42401"/>
          </a:xfrm>
          <a:prstGeom prst="straightConnector1">
            <a:avLst/>
          </a:prstGeom>
          <a:noFill/>
          <a:ln w="57150" cap="flat" cmpd="sng" algn="ctr">
            <a:solidFill>
              <a:srgbClr val="124359"/>
            </a:solidFill>
            <a:prstDash val="solid"/>
            <a:miter lim="800000"/>
            <a:tailEnd type="triangle"/>
          </a:ln>
          <a:effectLst/>
        </p:spPr>
      </p:cxnSp>
      <p:cxnSp>
        <p:nvCxnSpPr>
          <p:cNvPr id="36" name="Straight Arrow Connector 35">
            <a:extLst>
              <a:ext uri="{FF2B5EF4-FFF2-40B4-BE49-F238E27FC236}">
                <a16:creationId xmlns:a16="http://schemas.microsoft.com/office/drawing/2014/main" id="{9F187405-EBEF-F967-F541-F34484E96059}"/>
              </a:ext>
            </a:extLst>
          </p:cNvPr>
          <p:cNvCxnSpPr>
            <a:cxnSpLocks/>
          </p:cNvCxnSpPr>
          <p:nvPr/>
        </p:nvCxnSpPr>
        <p:spPr>
          <a:xfrm flipH="1" flipV="1">
            <a:off x="3031797" y="2519979"/>
            <a:ext cx="4496" cy="3399086"/>
          </a:xfrm>
          <a:prstGeom prst="straightConnector1">
            <a:avLst/>
          </a:prstGeom>
          <a:noFill/>
          <a:ln w="57150" cap="flat" cmpd="sng" algn="ctr">
            <a:solidFill>
              <a:srgbClr val="124359"/>
            </a:solidFill>
            <a:prstDash val="solid"/>
            <a:miter lim="800000"/>
            <a:tailEnd type="triangle"/>
          </a:ln>
          <a:effectLst/>
        </p:spPr>
      </p:cxnSp>
      <p:sp>
        <p:nvSpPr>
          <p:cNvPr id="37" name="Oval 36">
            <a:extLst>
              <a:ext uri="{FF2B5EF4-FFF2-40B4-BE49-F238E27FC236}">
                <a16:creationId xmlns:a16="http://schemas.microsoft.com/office/drawing/2014/main" id="{7F9374DC-6843-5A55-A29A-6102279F1B95}"/>
              </a:ext>
            </a:extLst>
          </p:cNvPr>
          <p:cNvSpPr/>
          <p:nvPr/>
        </p:nvSpPr>
        <p:spPr>
          <a:xfrm>
            <a:off x="3835057" y="4412091"/>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8" name="Oval 37">
            <a:extLst>
              <a:ext uri="{FF2B5EF4-FFF2-40B4-BE49-F238E27FC236}">
                <a16:creationId xmlns:a16="http://schemas.microsoft.com/office/drawing/2014/main" id="{30C7C9C4-AF0C-9821-85C4-83E0A682D313}"/>
              </a:ext>
            </a:extLst>
          </p:cNvPr>
          <p:cNvSpPr/>
          <p:nvPr/>
        </p:nvSpPr>
        <p:spPr>
          <a:xfrm>
            <a:off x="4249209" y="4039293"/>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9" name="Oval 38">
            <a:extLst>
              <a:ext uri="{FF2B5EF4-FFF2-40B4-BE49-F238E27FC236}">
                <a16:creationId xmlns:a16="http://schemas.microsoft.com/office/drawing/2014/main" id="{8857349C-81D4-6085-3745-BED3837FFAC5}"/>
              </a:ext>
            </a:extLst>
          </p:cNvPr>
          <p:cNvSpPr/>
          <p:nvPr/>
        </p:nvSpPr>
        <p:spPr>
          <a:xfrm>
            <a:off x="3315759" y="5504488"/>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0" name="Oval 39">
            <a:extLst>
              <a:ext uri="{FF2B5EF4-FFF2-40B4-BE49-F238E27FC236}">
                <a16:creationId xmlns:a16="http://schemas.microsoft.com/office/drawing/2014/main" id="{3554EB54-A405-2CA2-12D1-AFC990F862AA}"/>
              </a:ext>
            </a:extLst>
          </p:cNvPr>
          <p:cNvSpPr/>
          <p:nvPr/>
        </p:nvSpPr>
        <p:spPr>
          <a:xfrm>
            <a:off x="3913301" y="5360338"/>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1" name="Oval 40">
            <a:extLst>
              <a:ext uri="{FF2B5EF4-FFF2-40B4-BE49-F238E27FC236}">
                <a16:creationId xmlns:a16="http://schemas.microsoft.com/office/drawing/2014/main" id="{2478E592-D9D4-07C8-B75E-7172F52F12FC}"/>
              </a:ext>
            </a:extLst>
          </p:cNvPr>
          <p:cNvSpPr/>
          <p:nvPr/>
        </p:nvSpPr>
        <p:spPr>
          <a:xfrm>
            <a:off x="4753545" y="3816543"/>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2" name="Oval 41">
            <a:extLst>
              <a:ext uri="{FF2B5EF4-FFF2-40B4-BE49-F238E27FC236}">
                <a16:creationId xmlns:a16="http://schemas.microsoft.com/office/drawing/2014/main" id="{F1492870-0B4C-A887-D26F-23C2EF5F329E}"/>
              </a:ext>
            </a:extLst>
          </p:cNvPr>
          <p:cNvSpPr/>
          <p:nvPr/>
        </p:nvSpPr>
        <p:spPr>
          <a:xfrm>
            <a:off x="3378947" y="5102784"/>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3" name="Oval 42">
            <a:extLst>
              <a:ext uri="{FF2B5EF4-FFF2-40B4-BE49-F238E27FC236}">
                <a16:creationId xmlns:a16="http://schemas.microsoft.com/office/drawing/2014/main" id="{9EA276B3-924D-A565-413E-6298AD7E3B70}"/>
              </a:ext>
            </a:extLst>
          </p:cNvPr>
          <p:cNvSpPr/>
          <p:nvPr/>
        </p:nvSpPr>
        <p:spPr>
          <a:xfrm>
            <a:off x="4728555" y="4221590"/>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4" name="TextBox 43">
            <a:extLst>
              <a:ext uri="{FF2B5EF4-FFF2-40B4-BE49-F238E27FC236}">
                <a16:creationId xmlns:a16="http://schemas.microsoft.com/office/drawing/2014/main" id="{AA1D21FC-CF92-1672-1AFE-61EA06BA2ED0}"/>
              </a:ext>
            </a:extLst>
          </p:cNvPr>
          <p:cNvSpPr txBox="1"/>
          <p:nvPr/>
        </p:nvSpPr>
        <p:spPr>
          <a:xfrm>
            <a:off x="4686090" y="5991260"/>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45" name="TextBox 44">
            <a:extLst>
              <a:ext uri="{FF2B5EF4-FFF2-40B4-BE49-F238E27FC236}">
                <a16:creationId xmlns:a16="http://schemas.microsoft.com/office/drawing/2014/main" id="{25C2A05D-845A-7A9A-A846-4C33F7B8E7DE}"/>
              </a:ext>
            </a:extLst>
          </p:cNvPr>
          <p:cNvSpPr txBox="1"/>
          <p:nvPr/>
        </p:nvSpPr>
        <p:spPr>
          <a:xfrm rot="16200000">
            <a:off x="1552714" y="3757332"/>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sp>
        <p:nvSpPr>
          <p:cNvPr id="46" name="Oval 45">
            <a:extLst>
              <a:ext uri="{FF2B5EF4-FFF2-40B4-BE49-F238E27FC236}">
                <a16:creationId xmlns:a16="http://schemas.microsoft.com/office/drawing/2014/main" id="{3F1E0163-DD02-B92F-42FA-758E2472145A}"/>
              </a:ext>
            </a:extLst>
          </p:cNvPr>
          <p:cNvSpPr/>
          <p:nvPr/>
        </p:nvSpPr>
        <p:spPr>
          <a:xfrm>
            <a:off x="4432543" y="4421668"/>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7" name="Oval 46">
            <a:extLst>
              <a:ext uri="{FF2B5EF4-FFF2-40B4-BE49-F238E27FC236}">
                <a16:creationId xmlns:a16="http://schemas.microsoft.com/office/drawing/2014/main" id="{0CE1CECB-2084-F4DC-D329-C19029B88BEF}"/>
              </a:ext>
            </a:extLst>
          </p:cNvPr>
          <p:cNvSpPr/>
          <p:nvPr/>
        </p:nvSpPr>
        <p:spPr>
          <a:xfrm>
            <a:off x="4031218" y="4730017"/>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8" name="Oval 47">
            <a:extLst>
              <a:ext uri="{FF2B5EF4-FFF2-40B4-BE49-F238E27FC236}">
                <a16:creationId xmlns:a16="http://schemas.microsoft.com/office/drawing/2014/main" id="{8877C42C-C3F1-5FFA-6433-4B0EA6F5FD5B}"/>
              </a:ext>
            </a:extLst>
          </p:cNvPr>
          <p:cNvSpPr/>
          <p:nvPr/>
        </p:nvSpPr>
        <p:spPr>
          <a:xfrm>
            <a:off x="5861945" y="3559936"/>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9" name="Oval 48">
            <a:extLst>
              <a:ext uri="{FF2B5EF4-FFF2-40B4-BE49-F238E27FC236}">
                <a16:creationId xmlns:a16="http://schemas.microsoft.com/office/drawing/2014/main" id="{B0780179-1F47-90B4-8C0C-B7A9BB37EDF7}"/>
              </a:ext>
            </a:extLst>
          </p:cNvPr>
          <p:cNvSpPr/>
          <p:nvPr/>
        </p:nvSpPr>
        <p:spPr>
          <a:xfrm>
            <a:off x="6219187" y="3864232"/>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0" name="Oval 49">
            <a:extLst>
              <a:ext uri="{FF2B5EF4-FFF2-40B4-BE49-F238E27FC236}">
                <a16:creationId xmlns:a16="http://schemas.microsoft.com/office/drawing/2014/main" id="{92375C8A-7775-21B9-5EA6-1B1764A0051F}"/>
              </a:ext>
            </a:extLst>
          </p:cNvPr>
          <p:cNvSpPr/>
          <p:nvPr/>
        </p:nvSpPr>
        <p:spPr>
          <a:xfrm>
            <a:off x="5546133" y="3972776"/>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51" name="Straight Arrow Connector 50">
            <a:extLst>
              <a:ext uri="{FF2B5EF4-FFF2-40B4-BE49-F238E27FC236}">
                <a16:creationId xmlns:a16="http://schemas.microsoft.com/office/drawing/2014/main" id="{A97B9CEC-ABEC-EF60-FB2E-E19A979E611D}"/>
              </a:ext>
            </a:extLst>
          </p:cNvPr>
          <p:cNvCxnSpPr/>
          <p:nvPr/>
        </p:nvCxnSpPr>
        <p:spPr>
          <a:xfrm flipV="1">
            <a:off x="5157801" y="4039293"/>
            <a:ext cx="0" cy="1843147"/>
          </a:xfrm>
          <a:prstGeom prst="straightConnector1">
            <a:avLst/>
          </a:prstGeom>
          <a:noFill/>
          <a:ln w="57150" cap="flat" cmpd="sng" algn="ctr">
            <a:solidFill>
              <a:srgbClr val="D56E48"/>
            </a:solidFill>
            <a:prstDash val="dash"/>
            <a:miter lim="800000"/>
            <a:tailEnd type="triangle"/>
          </a:ln>
          <a:effectLst/>
        </p:spPr>
      </p:cxnSp>
      <p:cxnSp>
        <p:nvCxnSpPr>
          <p:cNvPr id="52" name="Straight Arrow Connector 51">
            <a:extLst>
              <a:ext uri="{FF2B5EF4-FFF2-40B4-BE49-F238E27FC236}">
                <a16:creationId xmlns:a16="http://schemas.microsoft.com/office/drawing/2014/main" id="{80F5B0DC-83C4-586E-E2F0-6147B9DB3D4A}"/>
              </a:ext>
            </a:extLst>
          </p:cNvPr>
          <p:cNvCxnSpPr/>
          <p:nvPr/>
        </p:nvCxnSpPr>
        <p:spPr>
          <a:xfrm flipH="1">
            <a:off x="3064300" y="4052137"/>
            <a:ext cx="2123300" cy="12174"/>
          </a:xfrm>
          <a:prstGeom prst="straightConnector1">
            <a:avLst/>
          </a:prstGeom>
          <a:noFill/>
          <a:ln w="57150" cap="flat" cmpd="sng" algn="ctr">
            <a:solidFill>
              <a:srgbClr val="D56E48"/>
            </a:solidFill>
            <a:prstDash val="dash"/>
            <a:miter lim="800000"/>
            <a:tailEnd type="triangle"/>
          </a:ln>
          <a:effectLst/>
        </p:spPr>
      </p:cxnSp>
      <p:sp>
        <p:nvSpPr>
          <p:cNvPr id="53" name="Freeform 24">
            <a:extLst>
              <a:ext uri="{FF2B5EF4-FFF2-40B4-BE49-F238E27FC236}">
                <a16:creationId xmlns:a16="http://schemas.microsoft.com/office/drawing/2014/main" id="{8ED5884C-7F77-B908-9AED-AE0B2779528F}"/>
              </a:ext>
            </a:extLst>
          </p:cNvPr>
          <p:cNvSpPr/>
          <p:nvPr/>
        </p:nvSpPr>
        <p:spPr>
          <a:xfrm>
            <a:off x="3667422" y="3729983"/>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cxnSp>
        <p:nvCxnSpPr>
          <p:cNvPr id="54" name="Curved Connector 25">
            <a:extLst>
              <a:ext uri="{FF2B5EF4-FFF2-40B4-BE49-F238E27FC236}">
                <a16:creationId xmlns:a16="http://schemas.microsoft.com/office/drawing/2014/main" id="{D892EDB5-85EC-0E7B-8948-CD92C38A5CB6}"/>
              </a:ext>
            </a:extLst>
          </p:cNvPr>
          <p:cNvCxnSpPr/>
          <p:nvPr/>
        </p:nvCxnSpPr>
        <p:spPr>
          <a:xfrm rot="10800000">
            <a:off x="4842291" y="3608005"/>
            <a:ext cx="593245" cy="356093"/>
          </a:xfrm>
          <a:prstGeom prst="curvedConnector3">
            <a:avLst/>
          </a:prstGeom>
          <a:noFill/>
          <a:ln w="57150" cap="flat" cmpd="sng" algn="ctr">
            <a:solidFill>
              <a:srgbClr val="D56E48"/>
            </a:solidFill>
            <a:prstDash val="solid"/>
            <a:miter lim="800000"/>
            <a:tailEnd type="triangle"/>
          </a:ln>
          <a:effectLst/>
        </p:spPr>
      </p:cxnSp>
      <p:sp>
        <p:nvSpPr>
          <p:cNvPr id="55" name="TextBox 54">
            <a:extLst>
              <a:ext uri="{FF2B5EF4-FFF2-40B4-BE49-F238E27FC236}">
                <a16:creationId xmlns:a16="http://schemas.microsoft.com/office/drawing/2014/main" id="{A52B306A-11EF-7B28-2167-DF962C9860A9}"/>
              </a:ext>
            </a:extLst>
          </p:cNvPr>
          <p:cNvSpPr txBox="1"/>
          <p:nvPr/>
        </p:nvSpPr>
        <p:spPr>
          <a:xfrm>
            <a:off x="2919973" y="2751238"/>
            <a:ext cx="3300574"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PERFECT (TRUE) MODEL!</a:t>
            </a:r>
          </a:p>
        </p:txBody>
      </p:sp>
      <p:sp>
        <p:nvSpPr>
          <p:cNvPr id="56" name="Oval 55">
            <a:extLst>
              <a:ext uri="{FF2B5EF4-FFF2-40B4-BE49-F238E27FC236}">
                <a16:creationId xmlns:a16="http://schemas.microsoft.com/office/drawing/2014/main" id="{C6614F60-A550-B084-AEB7-79FE4BB244AC}"/>
              </a:ext>
            </a:extLst>
          </p:cNvPr>
          <p:cNvSpPr/>
          <p:nvPr/>
        </p:nvSpPr>
        <p:spPr>
          <a:xfrm>
            <a:off x="5398124" y="3559936"/>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7" name="Oval 56">
            <a:extLst>
              <a:ext uri="{FF2B5EF4-FFF2-40B4-BE49-F238E27FC236}">
                <a16:creationId xmlns:a16="http://schemas.microsoft.com/office/drawing/2014/main" id="{FC3C47B4-CF12-8819-735A-9ECBAFA7E955}"/>
              </a:ext>
            </a:extLst>
          </p:cNvPr>
          <p:cNvSpPr/>
          <p:nvPr/>
        </p:nvSpPr>
        <p:spPr>
          <a:xfrm>
            <a:off x="6446003" y="3468916"/>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8" name="Oval 57">
            <a:extLst>
              <a:ext uri="{FF2B5EF4-FFF2-40B4-BE49-F238E27FC236}">
                <a16:creationId xmlns:a16="http://schemas.microsoft.com/office/drawing/2014/main" id="{38FC890C-C727-80D2-2BA8-DC2A59330B92}"/>
              </a:ext>
            </a:extLst>
          </p:cNvPr>
          <p:cNvSpPr/>
          <p:nvPr/>
        </p:nvSpPr>
        <p:spPr>
          <a:xfrm>
            <a:off x="6556828" y="3872737"/>
            <a:ext cx="189466" cy="200079"/>
          </a:xfrm>
          <a:prstGeom prst="ellipse">
            <a:avLst/>
          </a:prstGeom>
          <a:solidFill>
            <a:srgbClr val="0070C0"/>
          </a:solidFill>
          <a:ln w="12700" cap="flat" cmpd="sng" algn="ctr">
            <a:solidFill>
              <a:srgbClr val="4472C4"/>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Tree>
    <p:extLst>
      <p:ext uri="{BB962C8B-B14F-4D97-AF65-F5344CB8AC3E}">
        <p14:creationId xmlns:p14="http://schemas.microsoft.com/office/powerpoint/2010/main" val="23244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down)">
                                      <p:cBhvr>
                                        <p:cTn id="21" dur="500"/>
                                        <p:tgtEl>
                                          <p:spTgt spid="51"/>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69C2-E4EF-F9BD-D5AA-4CB460857B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EE9BC06-42D8-9742-9E90-6163D235321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4365B5D-44C3-625E-4E13-7AB48F77C07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824EFAB-B367-7930-3A06-7292B1E5ABE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Intuition: Training Vs. Testing Split</a:t>
            </a:r>
          </a:p>
        </p:txBody>
      </p:sp>
      <p:sp>
        <p:nvSpPr>
          <p:cNvPr id="9" name="TextBox 8">
            <a:extLst>
              <a:ext uri="{FF2B5EF4-FFF2-40B4-BE49-F238E27FC236}">
                <a16:creationId xmlns:a16="http://schemas.microsoft.com/office/drawing/2014/main" id="{6042A473-2284-A74A-9DA8-723FFE0F36D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4" name="Text Placeholder 2">
            <a:extLst>
              <a:ext uri="{FF2B5EF4-FFF2-40B4-BE49-F238E27FC236}">
                <a16:creationId xmlns:a16="http://schemas.microsoft.com/office/drawing/2014/main" id="{F5443861-8C27-D12E-B110-014F77DDD11D}"/>
              </a:ext>
            </a:extLst>
          </p:cNvPr>
          <p:cNvSpPr txBox="1">
            <a:spLocks/>
          </p:cNvSpPr>
          <p:nvPr/>
        </p:nvSpPr>
        <p:spPr>
          <a:xfrm>
            <a:off x="388290" y="963654"/>
            <a:ext cx="11041710"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Dataset is divided into training and testing datasets.</a:t>
            </a:r>
          </a:p>
          <a:p>
            <a:r>
              <a:rPr lang="en-CA" dirty="0"/>
              <a:t>Testing datasets have never been seen by the model before.</a:t>
            </a:r>
          </a:p>
          <a:p>
            <a:endParaRPr lang="en-US" dirty="0"/>
          </a:p>
        </p:txBody>
      </p:sp>
      <p:cxnSp>
        <p:nvCxnSpPr>
          <p:cNvPr id="35" name="Straight Arrow Connector 34">
            <a:extLst>
              <a:ext uri="{FF2B5EF4-FFF2-40B4-BE49-F238E27FC236}">
                <a16:creationId xmlns:a16="http://schemas.microsoft.com/office/drawing/2014/main" id="{5A0D62EE-F7F1-1E10-7A35-D3375948FCE0}"/>
              </a:ext>
            </a:extLst>
          </p:cNvPr>
          <p:cNvCxnSpPr/>
          <p:nvPr/>
        </p:nvCxnSpPr>
        <p:spPr>
          <a:xfrm flipV="1">
            <a:off x="2961567" y="4667956"/>
            <a:ext cx="3197077" cy="21807"/>
          </a:xfrm>
          <a:prstGeom prst="straightConnector1">
            <a:avLst/>
          </a:prstGeom>
          <a:noFill/>
          <a:ln w="57150" cap="flat" cmpd="sng" algn="ctr">
            <a:solidFill>
              <a:srgbClr val="124359"/>
            </a:solidFill>
            <a:prstDash val="solid"/>
            <a:miter lim="800000"/>
            <a:tailEnd type="triangle"/>
          </a:ln>
          <a:effectLst/>
        </p:spPr>
      </p:cxnSp>
      <p:cxnSp>
        <p:nvCxnSpPr>
          <p:cNvPr id="36" name="Straight Arrow Connector 35">
            <a:extLst>
              <a:ext uri="{FF2B5EF4-FFF2-40B4-BE49-F238E27FC236}">
                <a16:creationId xmlns:a16="http://schemas.microsoft.com/office/drawing/2014/main" id="{216EB78C-C900-FC46-F859-918CB5AAD5EA}"/>
              </a:ext>
            </a:extLst>
          </p:cNvPr>
          <p:cNvCxnSpPr/>
          <p:nvPr/>
        </p:nvCxnSpPr>
        <p:spPr>
          <a:xfrm flipH="1" flipV="1">
            <a:off x="2962299" y="2233277"/>
            <a:ext cx="12091" cy="2471303"/>
          </a:xfrm>
          <a:prstGeom prst="straightConnector1">
            <a:avLst/>
          </a:prstGeom>
          <a:noFill/>
          <a:ln w="57150" cap="flat" cmpd="sng" algn="ctr">
            <a:solidFill>
              <a:srgbClr val="124359"/>
            </a:solidFill>
            <a:prstDash val="solid"/>
            <a:miter lim="800000"/>
            <a:tailEnd type="triangle"/>
          </a:ln>
          <a:effectLst/>
        </p:spPr>
      </p:cxnSp>
      <p:sp>
        <p:nvSpPr>
          <p:cNvPr id="37" name="Oval 36">
            <a:extLst>
              <a:ext uri="{FF2B5EF4-FFF2-40B4-BE49-F238E27FC236}">
                <a16:creationId xmlns:a16="http://schemas.microsoft.com/office/drawing/2014/main" id="{4EA6FEB7-2056-D943-0CDC-5F47B3A5EF0F}"/>
              </a:ext>
            </a:extLst>
          </p:cNvPr>
          <p:cNvSpPr/>
          <p:nvPr/>
        </p:nvSpPr>
        <p:spPr>
          <a:xfrm>
            <a:off x="3773154" y="3197606"/>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8" name="Oval 37">
            <a:extLst>
              <a:ext uri="{FF2B5EF4-FFF2-40B4-BE49-F238E27FC236}">
                <a16:creationId xmlns:a16="http://schemas.microsoft.com/office/drawing/2014/main" id="{1901BADB-5405-F8AB-5E3F-841D93464743}"/>
              </a:ext>
            </a:extLst>
          </p:cNvPr>
          <p:cNvSpPr/>
          <p:nvPr/>
        </p:nvSpPr>
        <p:spPr>
          <a:xfrm>
            <a:off x="4187306" y="2824808"/>
            <a:ext cx="189466" cy="200079"/>
          </a:xfrm>
          <a:prstGeom prst="ellipse">
            <a:avLst/>
          </a:prstGeom>
          <a:solidFill>
            <a:srgbClr val="D56E48"/>
          </a:solidFill>
          <a:ln w="127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9" name="Oval 38">
            <a:extLst>
              <a:ext uri="{FF2B5EF4-FFF2-40B4-BE49-F238E27FC236}">
                <a16:creationId xmlns:a16="http://schemas.microsoft.com/office/drawing/2014/main" id="{0AE0D462-7D4D-4D23-7B16-91035ACA0F1F}"/>
              </a:ext>
            </a:extLst>
          </p:cNvPr>
          <p:cNvSpPr/>
          <p:nvPr/>
        </p:nvSpPr>
        <p:spPr>
          <a:xfrm>
            <a:off x="3253856" y="4290003"/>
            <a:ext cx="189466" cy="200079"/>
          </a:xfrm>
          <a:prstGeom prst="ellipse">
            <a:avLst/>
          </a:prstGeom>
          <a:solidFill>
            <a:srgbClr val="D56E48"/>
          </a:solidFill>
          <a:ln w="127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0" name="Oval 39">
            <a:extLst>
              <a:ext uri="{FF2B5EF4-FFF2-40B4-BE49-F238E27FC236}">
                <a16:creationId xmlns:a16="http://schemas.microsoft.com/office/drawing/2014/main" id="{2D60E39E-D428-F1E0-EA53-4C2A77C3F85F}"/>
              </a:ext>
            </a:extLst>
          </p:cNvPr>
          <p:cNvSpPr/>
          <p:nvPr/>
        </p:nvSpPr>
        <p:spPr>
          <a:xfrm>
            <a:off x="3851398" y="4145854"/>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1" name="Oval 40">
            <a:extLst>
              <a:ext uri="{FF2B5EF4-FFF2-40B4-BE49-F238E27FC236}">
                <a16:creationId xmlns:a16="http://schemas.microsoft.com/office/drawing/2014/main" id="{0BF0F7DD-F010-C71F-49B8-C7B6F14F6A80}"/>
              </a:ext>
            </a:extLst>
          </p:cNvPr>
          <p:cNvSpPr/>
          <p:nvPr/>
        </p:nvSpPr>
        <p:spPr>
          <a:xfrm>
            <a:off x="4691642" y="2602058"/>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2" name="Oval 41">
            <a:extLst>
              <a:ext uri="{FF2B5EF4-FFF2-40B4-BE49-F238E27FC236}">
                <a16:creationId xmlns:a16="http://schemas.microsoft.com/office/drawing/2014/main" id="{2139CB0F-6C65-F53C-E4F6-96E2CF60F4D2}"/>
              </a:ext>
            </a:extLst>
          </p:cNvPr>
          <p:cNvSpPr/>
          <p:nvPr/>
        </p:nvSpPr>
        <p:spPr>
          <a:xfrm>
            <a:off x="3317044" y="3888299"/>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3" name="Oval 42">
            <a:extLst>
              <a:ext uri="{FF2B5EF4-FFF2-40B4-BE49-F238E27FC236}">
                <a16:creationId xmlns:a16="http://schemas.microsoft.com/office/drawing/2014/main" id="{E5113890-152B-3C44-10BE-6457AFDE929D}"/>
              </a:ext>
            </a:extLst>
          </p:cNvPr>
          <p:cNvSpPr/>
          <p:nvPr/>
        </p:nvSpPr>
        <p:spPr>
          <a:xfrm>
            <a:off x="4666652" y="3007105"/>
            <a:ext cx="189466" cy="200079"/>
          </a:xfrm>
          <a:prstGeom prst="ellipse">
            <a:avLst/>
          </a:prstGeom>
          <a:solidFill>
            <a:srgbClr val="D56E48"/>
          </a:solidFill>
          <a:ln w="127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6" name="Oval 45">
            <a:extLst>
              <a:ext uri="{FF2B5EF4-FFF2-40B4-BE49-F238E27FC236}">
                <a16:creationId xmlns:a16="http://schemas.microsoft.com/office/drawing/2014/main" id="{7EB3CACC-FF03-166C-74F6-B8015AF736B0}"/>
              </a:ext>
            </a:extLst>
          </p:cNvPr>
          <p:cNvSpPr/>
          <p:nvPr/>
        </p:nvSpPr>
        <p:spPr>
          <a:xfrm>
            <a:off x="4370640" y="3207184"/>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8" name="Oval 47">
            <a:extLst>
              <a:ext uri="{FF2B5EF4-FFF2-40B4-BE49-F238E27FC236}">
                <a16:creationId xmlns:a16="http://schemas.microsoft.com/office/drawing/2014/main" id="{DF23C2DB-11CA-C76D-6FFA-7038A6C3CE9E}"/>
              </a:ext>
            </a:extLst>
          </p:cNvPr>
          <p:cNvSpPr/>
          <p:nvPr/>
        </p:nvSpPr>
        <p:spPr>
          <a:xfrm>
            <a:off x="5800042" y="2345452"/>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9" name="Oval 48">
            <a:extLst>
              <a:ext uri="{FF2B5EF4-FFF2-40B4-BE49-F238E27FC236}">
                <a16:creationId xmlns:a16="http://schemas.microsoft.com/office/drawing/2014/main" id="{30C1F44B-4160-6668-CC2A-57F5E38C7B10}"/>
              </a:ext>
            </a:extLst>
          </p:cNvPr>
          <p:cNvSpPr/>
          <p:nvPr/>
        </p:nvSpPr>
        <p:spPr>
          <a:xfrm>
            <a:off x="6157284" y="2649748"/>
            <a:ext cx="189466" cy="200079"/>
          </a:xfrm>
          <a:prstGeom prst="ellipse">
            <a:avLst/>
          </a:prstGeom>
          <a:solidFill>
            <a:srgbClr val="D56E48"/>
          </a:solidFill>
          <a:ln w="127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0" name="Oval 49">
            <a:extLst>
              <a:ext uri="{FF2B5EF4-FFF2-40B4-BE49-F238E27FC236}">
                <a16:creationId xmlns:a16="http://schemas.microsoft.com/office/drawing/2014/main" id="{90819A62-5679-AD12-40C9-917990AF07D0}"/>
              </a:ext>
            </a:extLst>
          </p:cNvPr>
          <p:cNvSpPr/>
          <p:nvPr/>
        </p:nvSpPr>
        <p:spPr>
          <a:xfrm>
            <a:off x="5484230" y="2758292"/>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1" name="Freeform 22">
            <a:extLst>
              <a:ext uri="{FF2B5EF4-FFF2-40B4-BE49-F238E27FC236}">
                <a16:creationId xmlns:a16="http://schemas.microsoft.com/office/drawing/2014/main" id="{98EE9412-E2D9-1F0A-2B69-2CBB1C2E8CBC}"/>
              </a:ext>
            </a:extLst>
          </p:cNvPr>
          <p:cNvSpPr/>
          <p:nvPr/>
        </p:nvSpPr>
        <p:spPr>
          <a:xfrm>
            <a:off x="3605519" y="2515499"/>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52" name="Curved Connector 23">
            <a:extLst>
              <a:ext uri="{FF2B5EF4-FFF2-40B4-BE49-F238E27FC236}">
                <a16:creationId xmlns:a16="http://schemas.microsoft.com/office/drawing/2014/main" id="{27304DD9-4BC2-9093-096F-E46ED3C92087}"/>
              </a:ext>
            </a:extLst>
          </p:cNvPr>
          <p:cNvCxnSpPr>
            <a:stCxn id="42" idx="2"/>
          </p:cNvCxnSpPr>
          <p:nvPr/>
        </p:nvCxnSpPr>
        <p:spPr>
          <a:xfrm rot="10800000" flipV="1">
            <a:off x="2162133" y="3988338"/>
            <a:ext cx="1154911" cy="839066"/>
          </a:xfrm>
          <a:prstGeom prst="curvedConnector3">
            <a:avLst/>
          </a:prstGeom>
          <a:noFill/>
          <a:ln w="57150" cap="flat" cmpd="sng" algn="ctr">
            <a:solidFill>
              <a:srgbClr val="11CCDD"/>
            </a:solidFill>
            <a:prstDash val="solid"/>
            <a:miter lim="800000"/>
            <a:tailEnd type="triangle"/>
          </a:ln>
          <a:effectLst/>
        </p:spPr>
      </p:cxnSp>
      <p:sp>
        <p:nvSpPr>
          <p:cNvPr id="53" name="Oval 52">
            <a:extLst>
              <a:ext uri="{FF2B5EF4-FFF2-40B4-BE49-F238E27FC236}">
                <a16:creationId xmlns:a16="http://schemas.microsoft.com/office/drawing/2014/main" id="{912556F5-B753-B269-5064-7C626B24D864}"/>
              </a:ext>
            </a:extLst>
          </p:cNvPr>
          <p:cNvSpPr/>
          <p:nvPr/>
        </p:nvSpPr>
        <p:spPr>
          <a:xfrm>
            <a:off x="5336221" y="2345452"/>
            <a:ext cx="189466" cy="200079"/>
          </a:xfrm>
          <a:prstGeom prst="ellipse">
            <a:avLst/>
          </a:prstGeom>
          <a:solidFill>
            <a:srgbClr val="D56E48"/>
          </a:solidFill>
          <a:ln w="127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5" name="Oval 54">
            <a:extLst>
              <a:ext uri="{FF2B5EF4-FFF2-40B4-BE49-F238E27FC236}">
                <a16:creationId xmlns:a16="http://schemas.microsoft.com/office/drawing/2014/main" id="{0D6060A3-5750-6CD3-7F34-E4ABB4A470DF}"/>
              </a:ext>
            </a:extLst>
          </p:cNvPr>
          <p:cNvSpPr/>
          <p:nvPr/>
        </p:nvSpPr>
        <p:spPr>
          <a:xfrm>
            <a:off x="6494925" y="2658252"/>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56" name="TextBox 55">
            <a:extLst>
              <a:ext uri="{FF2B5EF4-FFF2-40B4-BE49-F238E27FC236}">
                <a16:creationId xmlns:a16="http://schemas.microsoft.com/office/drawing/2014/main" id="{AE19BD16-9349-A41C-2689-3C7D8B2D010C}"/>
              </a:ext>
            </a:extLst>
          </p:cNvPr>
          <p:cNvSpPr txBox="1"/>
          <p:nvPr/>
        </p:nvSpPr>
        <p:spPr>
          <a:xfrm>
            <a:off x="548640" y="4728716"/>
            <a:ext cx="1645139" cy="584775"/>
          </a:xfrm>
          <a:prstGeom prst="rect">
            <a:avLst/>
          </a:prstGeom>
          <a:noFill/>
        </p:spPr>
        <p:txBody>
          <a:bodyPr wrap="square" rtlCol="0">
            <a:spAutoFit/>
          </a:bodyPr>
          <a:lstStyle>
            <a:defPPr>
              <a:defRPr lang="en-US"/>
            </a:defPPr>
            <a:lvl1pPr algn="ctr" defTabSz="609630">
              <a:buClr>
                <a:srgbClr val="000000"/>
              </a:buClr>
              <a:defRPr sz="1600" b="1" kern="0">
                <a:solidFill>
                  <a:srgbClr val="D56E48"/>
                </a:solidFill>
                <a:latin typeface="Montserrat" panose="00000500000000000000" pitchFamily="2" charset="0"/>
                <a:cs typeface="Arial"/>
              </a:defRPr>
            </a:lvl1pPr>
          </a:lstStyle>
          <a:p>
            <a:r>
              <a:rPr lang="en-CA" dirty="0">
                <a:solidFill>
                  <a:srgbClr val="11CCDD"/>
                </a:solidFill>
                <a:sym typeface="Arial"/>
              </a:rPr>
              <a:t>Training Dataset</a:t>
            </a:r>
          </a:p>
        </p:txBody>
      </p:sp>
      <p:cxnSp>
        <p:nvCxnSpPr>
          <p:cNvPr id="57" name="Curved Connector 28">
            <a:extLst>
              <a:ext uri="{FF2B5EF4-FFF2-40B4-BE49-F238E27FC236}">
                <a16:creationId xmlns:a16="http://schemas.microsoft.com/office/drawing/2014/main" id="{9C2C22E9-CF32-E01D-AE20-A5712B3095AA}"/>
              </a:ext>
            </a:extLst>
          </p:cNvPr>
          <p:cNvCxnSpPr>
            <a:stCxn id="43" idx="6"/>
          </p:cNvCxnSpPr>
          <p:nvPr/>
        </p:nvCxnSpPr>
        <p:spPr>
          <a:xfrm>
            <a:off x="4856118" y="3107145"/>
            <a:ext cx="1049710" cy="1081859"/>
          </a:xfrm>
          <a:prstGeom prst="curvedConnector2">
            <a:avLst/>
          </a:prstGeom>
          <a:noFill/>
          <a:ln w="57150" cap="flat" cmpd="sng" algn="ctr">
            <a:solidFill>
              <a:srgbClr val="D56E48"/>
            </a:solidFill>
            <a:prstDash val="solid"/>
            <a:miter lim="800000"/>
            <a:tailEnd type="triangle"/>
          </a:ln>
          <a:effectLst/>
        </p:spPr>
      </p:cxnSp>
      <p:sp>
        <p:nvSpPr>
          <p:cNvPr id="58" name="TextBox 57">
            <a:extLst>
              <a:ext uri="{FF2B5EF4-FFF2-40B4-BE49-F238E27FC236}">
                <a16:creationId xmlns:a16="http://schemas.microsoft.com/office/drawing/2014/main" id="{68C743B7-E079-8DE8-1E04-535F14100CC2}"/>
              </a:ext>
            </a:extLst>
          </p:cNvPr>
          <p:cNvSpPr txBox="1"/>
          <p:nvPr/>
        </p:nvSpPr>
        <p:spPr>
          <a:xfrm>
            <a:off x="5734182" y="3828485"/>
            <a:ext cx="1752358" cy="584775"/>
          </a:xfrm>
          <a:prstGeom prst="rect">
            <a:avLst/>
          </a:prstGeom>
          <a:noFill/>
        </p:spPr>
        <p:txBody>
          <a:bodyPr wrap="square" rtlCol="0">
            <a:spAutoFit/>
          </a:bodyPr>
          <a:lstStyle/>
          <a:p>
            <a:pPr algn="ctr" defTabSz="609630">
              <a:buClr>
                <a:srgbClr val="000000"/>
              </a:buClr>
            </a:pPr>
            <a:r>
              <a:rPr lang="en-CA" sz="1600" b="1" kern="0" dirty="0">
                <a:solidFill>
                  <a:srgbClr val="D56E48"/>
                </a:solidFill>
                <a:latin typeface="Montserrat" panose="00000500000000000000" pitchFamily="2" charset="0"/>
                <a:cs typeface="Arial"/>
                <a:sym typeface="Arial"/>
              </a:rPr>
              <a:t>Testing Dataset</a:t>
            </a:r>
          </a:p>
        </p:txBody>
      </p:sp>
      <p:cxnSp>
        <p:nvCxnSpPr>
          <p:cNvPr id="59" name="Curved Connector 30">
            <a:extLst>
              <a:ext uri="{FF2B5EF4-FFF2-40B4-BE49-F238E27FC236}">
                <a16:creationId xmlns:a16="http://schemas.microsoft.com/office/drawing/2014/main" id="{3BA80D44-2611-5342-A6EE-F196A17717EB}"/>
              </a:ext>
            </a:extLst>
          </p:cNvPr>
          <p:cNvCxnSpPr>
            <a:cxnSpLocks/>
            <a:endCxn id="56" idx="3"/>
          </p:cNvCxnSpPr>
          <p:nvPr/>
        </p:nvCxnSpPr>
        <p:spPr>
          <a:xfrm rot="10800000" flipV="1">
            <a:off x="2193780" y="4294714"/>
            <a:ext cx="1703867" cy="726389"/>
          </a:xfrm>
          <a:prstGeom prst="curvedConnector3">
            <a:avLst>
              <a:gd name="adj1" fmla="val 50000"/>
            </a:avLst>
          </a:prstGeom>
          <a:noFill/>
          <a:ln w="57150" cap="flat" cmpd="sng" algn="ctr">
            <a:solidFill>
              <a:srgbClr val="11CCDD"/>
            </a:solidFill>
            <a:prstDash val="solid"/>
            <a:miter lim="800000"/>
            <a:tailEnd type="triangle"/>
          </a:ln>
          <a:effectLst/>
        </p:spPr>
      </p:cxnSp>
      <p:cxnSp>
        <p:nvCxnSpPr>
          <p:cNvPr id="60" name="Curved Connector 31">
            <a:extLst>
              <a:ext uri="{FF2B5EF4-FFF2-40B4-BE49-F238E27FC236}">
                <a16:creationId xmlns:a16="http://schemas.microsoft.com/office/drawing/2014/main" id="{22B9C04D-C0E4-776E-AC39-B094CBAAA0F9}"/>
              </a:ext>
            </a:extLst>
          </p:cNvPr>
          <p:cNvCxnSpPr>
            <a:stCxn id="53" idx="4"/>
          </p:cNvCxnSpPr>
          <p:nvPr/>
        </p:nvCxnSpPr>
        <p:spPr>
          <a:xfrm rot="16200000" flipH="1">
            <a:off x="4936281" y="3040203"/>
            <a:ext cx="1600323" cy="610977"/>
          </a:xfrm>
          <a:prstGeom prst="curvedConnector3">
            <a:avLst>
              <a:gd name="adj1" fmla="val 50000"/>
            </a:avLst>
          </a:prstGeom>
          <a:noFill/>
          <a:ln w="57150" cap="flat" cmpd="sng" algn="ctr">
            <a:solidFill>
              <a:srgbClr val="D56E48"/>
            </a:solidFill>
            <a:prstDash val="solid"/>
            <a:miter lim="800000"/>
            <a:tailEnd type="triangle"/>
          </a:ln>
          <a:effectLst/>
        </p:spPr>
      </p:cxnSp>
      <p:sp>
        <p:nvSpPr>
          <p:cNvPr id="63" name="TextBox 62">
            <a:extLst>
              <a:ext uri="{FF2B5EF4-FFF2-40B4-BE49-F238E27FC236}">
                <a16:creationId xmlns:a16="http://schemas.microsoft.com/office/drawing/2014/main" id="{5532276B-ACF3-2FCB-D6EB-9C1DE424CBF8}"/>
              </a:ext>
            </a:extLst>
          </p:cNvPr>
          <p:cNvSpPr txBox="1"/>
          <p:nvPr/>
        </p:nvSpPr>
        <p:spPr>
          <a:xfrm>
            <a:off x="3851398" y="4821265"/>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64" name="TextBox 63">
            <a:extLst>
              <a:ext uri="{FF2B5EF4-FFF2-40B4-BE49-F238E27FC236}">
                <a16:creationId xmlns:a16="http://schemas.microsoft.com/office/drawing/2014/main" id="{1C0400D5-384B-8112-23E2-099321F41B3D}"/>
              </a:ext>
            </a:extLst>
          </p:cNvPr>
          <p:cNvSpPr txBox="1"/>
          <p:nvPr/>
        </p:nvSpPr>
        <p:spPr>
          <a:xfrm rot="16200000">
            <a:off x="1482589" y="2791661"/>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sp>
        <p:nvSpPr>
          <p:cNvPr id="2" name="Rectangle 1">
            <a:extLst>
              <a:ext uri="{FF2B5EF4-FFF2-40B4-BE49-F238E27FC236}">
                <a16:creationId xmlns:a16="http://schemas.microsoft.com/office/drawing/2014/main" id="{82F692FB-F550-F909-243C-D5E288CF7758}"/>
              </a:ext>
            </a:extLst>
          </p:cNvPr>
          <p:cNvSpPr/>
          <p:nvPr/>
        </p:nvSpPr>
        <p:spPr>
          <a:xfrm>
            <a:off x="9521224" y="1522003"/>
            <a:ext cx="1829231" cy="2377878"/>
          </a:xfrm>
          <a:prstGeom prst="rect">
            <a:avLst/>
          </a:prstGeom>
          <a:solidFill>
            <a:srgbClr val="11CCDD"/>
          </a:solidFill>
          <a:ln w="38100" cap="flat" cmpd="sng" algn="ctr">
            <a:noFill/>
            <a:prstDash val="solid"/>
            <a:miter lim="800000"/>
          </a:ln>
          <a:effectLst/>
        </p:spPr>
        <p:txBody>
          <a:bodyPr rtlCol="0" anchor="ctr"/>
          <a:lstStyle/>
          <a:p>
            <a:pPr algn="ctr" defTabSz="609630">
              <a:defRPr/>
            </a:pPr>
            <a:endParaRPr lang="en-CA" sz="2133" kern="0" dirty="0">
              <a:solidFill>
                <a:prstClr val="white"/>
              </a:solidFill>
              <a:latin typeface="Montserrat" panose="00000500000000000000" pitchFamily="2" charset="0"/>
            </a:endParaRPr>
          </a:p>
        </p:txBody>
      </p:sp>
      <p:sp>
        <p:nvSpPr>
          <p:cNvPr id="3" name="TextBox 2">
            <a:extLst>
              <a:ext uri="{FF2B5EF4-FFF2-40B4-BE49-F238E27FC236}">
                <a16:creationId xmlns:a16="http://schemas.microsoft.com/office/drawing/2014/main" id="{F11A8626-3365-8F7F-8994-4FD14FA8F022}"/>
              </a:ext>
            </a:extLst>
          </p:cNvPr>
          <p:cNvSpPr txBox="1"/>
          <p:nvPr/>
        </p:nvSpPr>
        <p:spPr>
          <a:xfrm>
            <a:off x="9264808" y="2360423"/>
            <a:ext cx="2342059" cy="748795"/>
          </a:xfrm>
          <a:prstGeom prst="rect">
            <a:avLst/>
          </a:prstGeom>
          <a:noFill/>
        </p:spPr>
        <p:txBody>
          <a:bodyPr wrap="square">
            <a:spAutoFit/>
          </a:bodyPr>
          <a:lstStyle/>
          <a:p>
            <a:pPr algn="ctr" defTabSz="609630">
              <a:defRPr/>
            </a:pPr>
            <a:r>
              <a:rPr lang="en-CA" sz="2133" kern="0" dirty="0">
                <a:solidFill>
                  <a:prstClr val="white"/>
                </a:solidFill>
                <a:latin typeface="Montserrat" panose="00000500000000000000" pitchFamily="2" charset="0"/>
              </a:rPr>
              <a:t>Training</a:t>
            </a:r>
          </a:p>
          <a:p>
            <a:pPr algn="ctr" defTabSz="609630">
              <a:defRPr/>
            </a:pPr>
            <a:r>
              <a:rPr lang="en-CA" sz="2133" kern="0" dirty="0">
                <a:solidFill>
                  <a:prstClr val="white"/>
                </a:solidFill>
                <a:latin typeface="Montserrat" panose="00000500000000000000" pitchFamily="2" charset="0"/>
              </a:rPr>
              <a:t>80%</a:t>
            </a:r>
          </a:p>
        </p:txBody>
      </p:sp>
      <p:sp>
        <p:nvSpPr>
          <p:cNvPr id="4" name="Left Brace 3">
            <a:extLst>
              <a:ext uri="{FF2B5EF4-FFF2-40B4-BE49-F238E27FC236}">
                <a16:creationId xmlns:a16="http://schemas.microsoft.com/office/drawing/2014/main" id="{742EEF40-8A48-9474-7AEC-092ABF52568A}"/>
              </a:ext>
            </a:extLst>
          </p:cNvPr>
          <p:cNvSpPr/>
          <p:nvPr/>
        </p:nvSpPr>
        <p:spPr>
          <a:xfrm>
            <a:off x="9093359" y="1552484"/>
            <a:ext cx="383863" cy="3065092"/>
          </a:xfrm>
          <a:prstGeom prst="leftBrace">
            <a:avLst>
              <a:gd name="adj1" fmla="val 105270"/>
              <a:gd name="adj2" fmla="val 50000"/>
            </a:avLst>
          </a:prstGeom>
          <a:noFill/>
          <a:ln w="57150" cap="flat" cmpd="sng" algn="ctr">
            <a:solidFill>
              <a:srgbClr val="062E6D"/>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8" name="Rectangle 7">
            <a:extLst>
              <a:ext uri="{FF2B5EF4-FFF2-40B4-BE49-F238E27FC236}">
                <a16:creationId xmlns:a16="http://schemas.microsoft.com/office/drawing/2014/main" id="{34AB4D76-5DAD-8E66-248C-6D0AF601A7AC}"/>
              </a:ext>
            </a:extLst>
          </p:cNvPr>
          <p:cNvSpPr/>
          <p:nvPr/>
        </p:nvSpPr>
        <p:spPr>
          <a:xfrm>
            <a:off x="9521222" y="3890587"/>
            <a:ext cx="1829231" cy="777369"/>
          </a:xfrm>
          <a:prstGeom prst="rect">
            <a:avLst/>
          </a:prstGeom>
          <a:solidFill>
            <a:srgbClr val="D56E48"/>
          </a:solidFill>
          <a:ln w="38100" cap="flat" cmpd="sng" algn="ctr">
            <a:noFill/>
            <a:prstDash val="solid"/>
            <a:miter lim="800000"/>
          </a:ln>
          <a:effectLst/>
        </p:spPr>
        <p:txBody>
          <a:bodyPr rtlCol="0" anchor="ctr"/>
          <a:lstStyle/>
          <a:p>
            <a:pPr algn="ctr" defTabSz="609630">
              <a:defRPr/>
            </a:pPr>
            <a:r>
              <a:rPr lang="en-CA" sz="2133" kern="0" dirty="0">
                <a:solidFill>
                  <a:prstClr val="white"/>
                </a:solidFill>
                <a:latin typeface="Montserrat" panose="00000500000000000000" pitchFamily="2" charset="0"/>
              </a:rPr>
              <a:t>Testing</a:t>
            </a:r>
          </a:p>
          <a:p>
            <a:pPr algn="ctr" defTabSz="609630">
              <a:defRPr/>
            </a:pPr>
            <a:r>
              <a:rPr lang="en-CA" sz="2133" kern="0" dirty="0">
                <a:solidFill>
                  <a:prstClr val="white"/>
                </a:solidFill>
                <a:latin typeface="Montserrat" panose="00000500000000000000" pitchFamily="2" charset="0"/>
              </a:rPr>
              <a:t>20%</a:t>
            </a:r>
          </a:p>
        </p:txBody>
      </p:sp>
      <p:sp>
        <p:nvSpPr>
          <p:cNvPr id="10" name="TextBox 9">
            <a:extLst>
              <a:ext uri="{FF2B5EF4-FFF2-40B4-BE49-F238E27FC236}">
                <a16:creationId xmlns:a16="http://schemas.microsoft.com/office/drawing/2014/main" id="{17F66AC1-7CFD-C08C-F955-B32AC4425D75}"/>
              </a:ext>
            </a:extLst>
          </p:cNvPr>
          <p:cNvSpPr txBox="1"/>
          <p:nvPr/>
        </p:nvSpPr>
        <p:spPr>
          <a:xfrm>
            <a:off x="7527526" y="2709495"/>
            <a:ext cx="1861357" cy="666977"/>
          </a:xfrm>
          <a:prstGeom prst="rect">
            <a:avLst/>
          </a:prstGeom>
          <a:noFill/>
        </p:spPr>
        <p:txBody>
          <a:bodyPr wrap="square">
            <a:spAutoFit/>
          </a:bodyPr>
          <a:lstStyle/>
          <a:p>
            <a:pPr algn="ctr" defTabSz="609630">
              <a:defRPr/>
            </a:pPr>
            <a:r>
              <a:rPr lang="en-CA" sz="1867" b="1" kern="0" dirty="0">
                <a:solidFill>
                  <a:srgbClr val="062E6D"/>
                </a:solidFill>
                <a:latin typeface="Montserrat" panose="00000500000000000000" pitchFamily="2" charset="0"/>
              </a:rPr>
              <a:t>Available Dataset</a:t>
            </a:r>
          </a:p>
        </p:txBody>
      </p:sp>
      <p:sp>
        <p:nvSpPr>
          <p:cNvPr id="11" name="Oval 10">
            <a:extLst>
              <a:ext uri="{FF2B5EF4-FFF2-40B4-BE49-F238E27FC236}">
                <a16:creationId xmlns:a16="http://schemas.microsoft.com/office/drawing/2014/main" id="{E169137D-241B-A57D-2F88-74AC3D2F65CD}"/>
              </a:ext>
            </a:extLst>
          </p:cNvPr>
          <p:cNvSpPr/>
          <p:nvPr/>
        </p:nvSpPr>
        <p:spPr>
          <a:xfrm>
            <a:off x="6306034" y="2130357"/>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12" name="Oval 11">
            <a:extLst>
              <a:ext uri="{FF2B5EF4-FFF2-40B4-BE49-F238E27FC236}">
                <a16:creationId xmlns:a16="http://schemas.microsoft.com/office/drawing/2014/main" id="{632D3485-1D4B-9DEE-F6CE-27C5677F611E}"/>
              </a:ext>
            </a:extLst>
          </p:cNvPr>
          <p:cNvSpPr/>
          <p:nvPr/>
        </p:nvSpPr>
        <p:spPr>
          <a:xfrm>
            <a:off x="3350737" y="3394836"/>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13" name="Oval 12">
            <a:extLst>
              <a:ext uri="{FF2B5EF4-FFF2-40B4-BE49-F238E27FC236}">
                <a16:creationId xmlns:a16="http://schemas.microsoft.com/office/drawing/2014/main" id="{81B3B4C0-2F6C-D90B-A4D6-8985643A0C2E}"/>
              </a:ext>
            </a:extLst>
          </p:cNvPr>
          <p:cNvSpPr/>
          <p:nvPr/>
        </p:nvSpPr>
        <p:spPr>
          <a:xfrm>
            <a:off x="3965839" y="3604862"/>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Tree>
    <p:extLst>
      <p:ext uri="{BB962C8B-B14F-4D97-AF65-F5344CB8AC3E}">
        <p14:creationId xmlns:p14="http://schemas.microsoft.com/office/powerpoint/2010/main" val="13883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ppt_x"/>
                                          </p:val>
                                        </p:tav>
                                        <p:tav tm="100000">
                                          <p:val>
                                            <p:strVal val="#ppt_x"/>
                                          </p:val>
                                        </p:tav>
                                      </p:tavLst>
                                    </p:anim>
                                    <p:anim calcmode="lin" valueType="num">
                                      <p:cBhvr additive="base">
                                        <p:cTn id="22" dur="500" fill="hold"/>
                                        <p:tgtEl>
                                          <p:spTgt spid="5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ppt_x"/>
                                          </p:val>
                                        </p:tav>
                                        <p:tav tm="100000">
                                          <p:val>
                                            <p:strVal val="#ppt_x"/>
                                          </p:val>
                                        </p:tav>
                                      </p:tavLst>
                                    </p:anim>
                                    <p:anim calcmode="lin" valueType="num">
                                      <p:cBhvr additive="base">
                                        <p:cTn id="3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B4286-4CF8-C2CB-DE9F-D9B1A43BE92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95EFDC-5E28-4BD8-065B-AE85EE2F9D41}"/>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244F3CC-6168-DF8F-0BDD-C3B0307D112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EB2D722E-9F29-1179-06A0-2B59FF940FC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Intuition: Simple Model</a:t>
            </a:r>
          </a:p>
        </p:txBody>
      </p:sp>
      <p:sp>
        <p:nvSpPr>
          <p:cNvPr id="9" name="TextBox 8">
            <a:extLst>
              <a:ext uri="{FF2B5EF4-FFF2-40B4-BE49-F238E27FC236}">
                <a16:creationId xmlns:a16="http://schemas.microsoft.com/office/drawing/2014/main" id="{B2B48794-40F4-0C94-AA60-3FC0BA79E80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9" name="Text Placeholder 2">
            <a:extLst>
              <a:ext uri="{FF2B5EF4-FFF2-40B4-BE49-F238E27FC236}">
                <a16:creationId xmlns:a16="http://schemas.microsoft.com/office/drawing/2014/main" id="{62D6718A-3DAB-4CED-E2CC-15535605B6A6}"/>
              </a:ext>
            </a:extLst>
          </p:cNvPr>
          <p:cNvSpPr txBox="1">
            <a:spLocks/>
          </p:cNvSpPr>
          <p:nvPr/>
        </p:nvSpPr>
        <p:spPr>
          <a:xfrm>
            <a:off x="328483" y="870913"/>
            <a:ext cx="11477437"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Linear Regression model uses a straight line to fit the training dataset</a:t>
            </a:r>
          </a:p>
          <a:p>
            <a:r>
              <a:rPr lang="en-CA" dirty="0"/>
              <a:t>Linear regression model lacks flexibility, so it cannot properly fit the data (as the true perfect model does!)</a:t>
            </a:r>
          </a:p>
          <a:p>
            <a:r>
              <a:rPr lang="en-CA" dirty="0"/>
              <a:t>The linear model has a large “bias” which indicates that the model is unable </a:t>
            </a:r>
            <a:r>
              <a:rPr lang="en-US" dirty="0"/>
              <a:t>to capture the true relationship between temperature and weekly sales accurately</a:t>
            </a:r>
            <a:r>
              <a:rPr lang="en-CA" dirty="0"/>
              <a:t>.</a:t>
            </a:r>
          </a:p>
          <a:p>
            <a:endParaRPr lang="en-US" dirty="0"/>
          </a:p>
        </p:txBody>
      </p:sp>
      <p:cxnSp>
        <p:nvCxnSpPr>
          <p:cNvPr id="30" name="Straight Arrow Connector 29">
            <a:extLst>
              <a:ext uri="{FF2B5EF4-FFF2-40B4-BE49-F238E27FC236}">
                <a16:creationId xmlns:a16="http://schemas.microsoft.com/office/drawing/2014/main" id="{02533C36-A0E1-889C-6F46-FB0DD0A8D6A6}"/>
              </a:ext>
            </a:extLst>
          </p:cNvPr>
          <p:cNvCxnSpPr>
            <a:cxnSpLocks/>
          </p:cNvCxnSpPr>
          <p:nvPr/>
        </p:nvCxnSpPr>
        <p:spPr>
          <a:xfrm flipV="1">
            <a:off x="3201059" y="5796216"/>
            <a:ext cx="5237955" cy="41931"/>
          </a:xfrm>
          <a:prstGeom prst="straightConnector1">
            <a:avLst/>
          </a:prstGeom>
          <a:noFill/>
          <a:ln w="57150" cap="flat" cmpd="sng" algn="ctr">
            <a:solidFill>
              <a:srgbClr val="124359"/>
            </a:solidFill>
            <a:prstDash val="solid"/>
            <a:miter lim="800000"/>
            <a:tailEnd type="triangle"/>
          </a:ln>
          <a:effectLst/>
        </p:spPr>
      </p:cxnSp>
      <p:cxnSp>
        <p:nvCxnSpPr>
          <p:cNvPr id="31" name="Straight Arrow Connector 30">
            <a:extLst>
              <a:ext uri="{FF2B5EF4-FFF2-40B4-BE49-F238E27FC236}">
                <a16:creationId xmlns:a16="http://schemas.microsoft.com/office/drawing/2014/main" id="{BBB97994-4EF2-802D-DF70-8C231C3A2DA9}"/>
              </a:ext>
            </a:extLst>
          </p:cNvPr>
          <p:cNvCxnSpPr>
            <a:cxnSpLocks/>
          </p:cNvCxnSpPr>
          <p:nvPr/>
        </p:nvCxnSpPr>
        <p:spPr>
          <a:xfrm flipH="1" flipV="1">
            <a:off x="3207550" y="2415343"/>
            <a:ext cx="6332" cy="3437621"/>
          </a:xfrm>
          <a:prstGeom prst="straightConnector1">
            <a:avLst/>
          </a:prstGeom>
          <a:noFill/>
          <a:ln w="57150" cap="flat" cmpd="sng" algn="ctr">
            <a:solidFill>
              <a:srgbClr val="124359"/>
            </a:solidFill>
            <a:prstDash val="solid"/>
            <a:miter lim="800000"/>
            <a:tailEnd type="triangle"/>
          </a:ln>
          <a:effectLst/>
        </p:spPr>
      </p:cxnSp>
      <p:sp>
        <p:nvSpPr>
          <p:cNvPr id="32" name="Oval 31">
            <a:extLst>
              <a:ext uri="{FF2B5EF4-FFF2-40B4-BE49-F238E27FC236}">
                <a16:creationId xmlns:a16="http://schemas.microsoft.com/office/drawing/2014/main" id="{639B6884-F566-1CD1-28F2-E2D53659A0E9}"/>
              </a:ext>
            </a:extLst>
          </p:cNvPr>
          <p:cNvSpPr/>
          <p:nvPr/>
        </p:nvSpPr>
        <p:spPr>
          <a:xfrm>
            <a:off x="4012646" y="4345991"/>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algn="ctr" defTabSz="609630">
              <a:buClr>
                <a:srgbClr val="000000"/>
              </a:buClr>
            </a:pPr>
            <a:endParaRPr lang="en-CA" sz="933" kern="0">
              <a:solidFill>
                <a:srgbClr val="002060"/>
              </a:solidFill>
              <a:sym typeface="Arial"/>
            </a:endParaRPr>
          </a:p>
        </p:txBody>
      </p:sp>
      <p:sp>
        <p:nvSpPr>
          <p:cNvPr id="33" name="Oval 32">
            <a:extLst>
              <a:ext uri="{FF2B5EF4-FFF2-40B4-BE49-F238E27FC236}">
                <a16:creationId xmlns:a16="http://schemas.microsoft.com/office/drawing/2014/main" id="{8A9C7D1C-3608-64D3-30D9-19386FAB989D}"/>
              </a:ext>
            </a:extLst>
          </p:cNvPr>
          <p:cNvSpPr/>
          <p:nvPr/>
        </p:nvSpPr>
        <p:spPr>
          <a:xfrm>
            <a:off x="4090890" y="5294238"/>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34" name="Oval 33">
            <a:extLst>
              <a:ext uri="{FF2B5EF4-FFF2-40B4-BE49-F238E27FC236}">
                <a16:creationId xmlns:a16="http://schemas.microsoft.com/office/drawing/2014/main" id="{BB404678-EDFC-42B2-79F7-07B39CE35F0C}"/>
              </a:ext>
            </a:extLst>
          </p:cNvPr>
          <p:cNvSpPr/>
          <p:nvPr/>
        </p:nvSpPr>
        <p:spPr>
          <a:xfrm>
            <a:off x="4931134" y="3750443"/>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35" name="Oval 34">
            <a:extLst>
              <a:ext uri="{FF2B5EF4-FFF2-40B4-BE49-F238E27FC236}">
                <a16:creationId xmlns:a16="http://schemas.microsoft.com/office/drawing/2014/main" id="{CDB74678-2E73-DD8C-FA22-8459ECBDB462}"/>
              </a:ext>
            </a:extLst>
          </p:cNvPr>
          <p:cNvSpPr/>
          <p:nvPr/>
        </p:nvSpPr>
        <p:spPr>
          <a:xfrm>
            <a:off x="3556536" y="5036683"/>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38" name="Oval 37">
            <a:extLst>
              <a:ext uri="{FF2B5EF4-FFF2-40B4-BE49-F238E27FC236}">
                <a16:creationId xmlns:a16="http://schemas.microsoft.com/office/drawing/2014/main" id="{AB411BEA-5999-6DBE-8645-90B704022965}"/>
              </a:ext>
            </a:extLst>
          </p:cNvPr>
          <p:cNvSpPr/>
          <p:nvPr/>
        </p:nvSpPr>
        <p:spPr>
          <a:xfrm>
            <a:off x="4610132" y="4355568"/>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39" name="Oval 38">
            <a:extLst>
              <a:ext uri="{FF2B5EF4-FFF2-40B4-BE49-F238E27FC236}">
                <a16:creationId xmlns:a16="http://schemas.microsoft.com/office/drawing/2014/main" id="{4B2ADF29-3DB9-F0AE-B35C-479485929211}"/>
              </a:ext>
            </a:extLst>
          </p:cNvPr>
          <p:cNvSpPr/>
          <p:nvPr/>
        </p:nvSpPr>
        <p:spPr>
          <a:xfrm>
            <a:off x="6039534" y="3493836"/>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40" name="Oval 39">
            <a:extLst>
              <a:ext uri="{FF2B5EF4-FFF2-40B4-BE49-F238E27FC236}">
                <a16:creationId xmlns:a16="http://schemas.microsoft.com/office/drawing/2014/main" id="{7180DE77-1FF9-F5B6-03DD-1BCFBCE4D8A7}"/>
              </a:ext>
            </a:extLst>
          </p:cNvPr>
          <p:cNvSpPr/>
          <p:nvPr/>
        </p:nvSpPr>
        <p:spPr>
          <a:xfrm>
            <a:off x="5723722" y="3906676"/>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41" name="Freeform 16">
            <a:extLst>
              <a:ext uri="{FF2B5EF4-FFF2-40B4-BE49-F238E27FC236}">
                <a16:creationId xmlns:a16="http://schemas.microsoft.com/office/drawing/2014/main" id="{2A490330-5ED0-9A63-FEF1-F9073414AD03}"/>
              </a:ext>
            </a:extLst>
          </p:cNvPr>
          <p:cNvSpPr/>
          <p:nvPr/>
        </p:nvSpPr>
        <p:spPr>
          <a:xfrm>
            <a:off x="3845011" y="3663883"/>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42" name="Curved Connector 17">
            <a:extLst>
              <a:ext uri="{FF2B5EF4-FFF2-40B4-BE49-F238E27FC236}">
                <a16:creationId xmlns:a16="http://schemas.microsoft.com/office/drawing/2014/main" id="{613A4981-EC8E-C757-5ADF-F4CF6B6C87CE}"/>
              </a:ext>
            </a:extLst>
          </p:cNvPr>
          <p:cNvCxnSpPr>
            <a:stCxn id="35" idx="2"/>
          </p:cNvCxnSpPr>
          <p:nvPr/>
        </p:nvCxnSpPr>
        <p:spPr>
          <a:xfrm rot="10800000" flipV="1">
            <a:off x="2401625" y="5136722"/>
            <a:ext cx="1154911" cy="839066"/>
          </a:xfrm>
          <a:prstGeom prst="curvedConnector3">
            <a:avLst/>
          </a:prstGeom>
          <a:noFill/>
          <a:ln w="57150" cap="flat" cmpd="sng" algn="ctr">
            <a:solidFill>
              <a:srgbClr val="11CCDD"/>
            </a:solidFill>
            <a:prstDash val="solid"/>
            <a:miter lim="800000"/>
            <a:tailEnd type="triangle"/>
          </a:ln>
          <a:effectLst/>
        </p:spPr>
      </p:cxnSp>
      <p:sp>
        <p:nvSpPr>
          <p:cNvPr id="43" name="Oval 42">
            <a:extLst>
              <a:ext uri="{FF2B5EF4-FFF2-40B4-BE49-F238E27FC236}">
                <a16:creationId xmlns:a16="http://schemas.microsoft.com/office/drawing/2014/main" id="{F6A3AA6F-4420-0124-D537-F0150290AF39}"/>
              </a:ext>
            </a:extLst>
          </p:cNvPr>
          <p:cNvSpPr/>
          <p:nvPr/>
        </p:nvSpPr>
        <p:spPr>
          <a:xfrm>
            <a:off x="6734417" y="3806637"/>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44" name="TextBox 43">
            <a:extLst>
              <a:ext uri="{FF2B5EF4-FFF2-40B4-BE49-F238E27FC236}">
                <a16:creationId xmlns:a16="http://schemas.microsoft.com/office/drawing/2014/main" id="{0A3034AE-0C02-4B1E-183C-B0F959B68AEB}"/>
              </a:ext>
            </a:extLst>
          </p:cNvPr>
          <p:cNvSpPr txBox="1"/>
          <p:nvPr/>
        </p:nvSpPr>
        <p:spPr>
          <a:xfrm>
            <a:off x="822402" y="5709815"/>
            <a:ext cx="1878247" cy="646331"/>
          </a:xfrm>
          <a:prstGeom prst="rect">
            <a:avLst/>
          </a:prstGeom>
          <a:noFill/>
          <a:ln>
            <a:noFill/>
          </a:ln>
        </p:spPr>
        <p:txBody>
          <a:bodyPr wrap="square" rtlCol="0">
            <a:spAutoFit/>
          </a:bodyPr>
          <a:lstStyle/>
          <a:p>
            <a:pPr algn="ctr" defTabSz="609630">
              <a:buClr>
                <a:srgbClr val="000000"/>
              </a:buClr>
            </a:pPr>
            <a:r>
              <a:rPr lang="en-CA" b="1" kern="0" dirty="0">
                <a:solidFill>
                  <a:srgbClr val="11CCDD"/>
                </a:solidFill>
                <a:latin typeface="Arial"/>
                <a:cs typeface="Arial"/>
                <a:sym typeface="Arial"/>
              </a:rPr>
              <a:t>Training Dataset</a:t>
            </a:r>
          </a:p>
        </p:txBody>
      </p:sp>
      <p:cxnSp>
        <p:nvCxnSpPr>
          <p:cNvPr id="45" name="Straight Connector 44">
            <a:extLst>
              <a:ext uri="{FF2B5EF4-FFF2-40B4-BE49-F238E27FC236}">
                <a16:creationId xmlns:a16="http://schemas.microsoft.com/office/drawing/2014/main" id="{0F033C87-1BCB-F7BF-9F5E-793E14CC9761}"/>
              </a:ext>
            </a:extLst>
          </p:cNvPr>
          <p:cNvCxnSpPr/>
          <p:nvPr/>
        </p:nvCxnSpPr>
        <p:spPr>
          <a:xfrm flipV="1">
            <a:off x="3277990" y="3172414"/>
            <a:ext cx="3927912" cy="1907115"/>
          </a:xfrm>
          <a:prstGeom prst="line">
            <a:avLst/>
          </a:prstGeom>
          <a:noFill/>
          <a:ln w="76200" cap="flat" cmpd="sng" algn="ctr">
            <a:solidFill>
              <a:srgbClr val="0C1752"/>
            </a:solidFill>
            <a:prstDash val="dash"/>
            <a:miter lim="800000"/>
          </a:ln>
          <a:effectLst/>
        </p:spPr>
      </p:cxnSp>
      <p:cxnSp>
        <p:nvCxnSpPr>
          <p:cNvPr id="48" name="Curved Connector 23">
            <a:extLst>
              <a:ext uri="{FF2B5EF4-FFF2-40B4-BE49-F238E27FC236}">
                <a16:creationId xmlns:a16="http://schemas.microsoft.com/office/drawing/2014/main" id="{1D817161-588C-0290-DB45-7B86FE28C904}"/>
              </a:ext>
            </a:extLst>
          </p:cNvPr>
          <p:cNvCxnSpPr/>
          <p:nvPr/>
        </p:nvCxnSpPr>
        <p:spPr>
          <a:xfrm>
            <a:off x="4967233" y="4290883"/>
            <a:ext cx="945955" cy="788646"/>
          </a:xfrm>
          <a:prstGeom prst="curvedConnector3">
            <a:avLst/>
          </a:prstGeom>
          <a:noFill/>
          <a:ln w="57150" cap="flat" cmpd="sng" algn="ctr">
            <a:solidFill>
              <a:srgbClr val="0C1752"/>
            </a:solidFill>
            <a:prstDash val="solid"/>
            <a:miter lim="800000"/>
            <a:tailEnd type="triangle"/>
          </a:ln>
          <a:effectLst/>
        </p:spPr>
      </p:cxnSp>
      <p:sp>
        <p:nvSpPr>
          <p:cNvPr id="49" name="TextBox 48">
            <a:extLst>
              <a:ext uri="{FF2B5EF4-FFF2-40B4-BE49-F238E27FC236}">
                <a16:creationId xmlns:a16="http://schemas.microsoft.com/office/drawing/2014/main" id="{700B2341-7FF4-D544-435C-1C939455DACC}"/>
              </a:ext>
            </a:extLst>
          </p:cNvPr>
          <p:cNvSpPr txBox="1"/>
          <p:nvPr/>
        </p:nvSpPr>
        <p:spPr>
          <a:xfrm>
            <a:off x="5324334" y="4365306"/>
            <a:ext cx="2877136" cy="1015663"/>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olidFill>
                  <a:srgbClr val="0C1752"/>
                </a:solidFill>
                <a:sym typeface="Arial"/>
              </a:rPr>
              <a:t>LINEAR REGRESSION MODEL</a:t>
            </a:r>
          </a:p>
        </p:txBody>
      </p:sp>
      <p:cxnSp>
        <p:nvCxnSpPr>
          <p:cNvPr id="50" name="Curved Connector 25">
            <a:extLst>
              <a:ext uri="{FF2B5EF4-FFF2-40B4-BE49-F238E27FC236}">
                <a16:creationId xmlns:a16="http://schemas.microsoft.com/office/drawing/2014/main" id="{CF85E6D5-5772-77B1-088E-4091F2667709}"/>
              </a:ext>
            </a:extLst>
          </p:cNvPr>
          <p:cNvCxnSpPr/>
          <p:nvPr/>
        </p:nvCxnSpPr>
        <p:spPr>
          <a:xfrm rot="10800000" flipV="1">
            <a:off x="2593271" y="5419618"/>
            <a:ext cx="1547070" cy="565313"/>
          </a:xfrm>
          <a:prstGeom prst="curvedConnector3">
            <a:avLst/>
          </a:prstGeom>
          <a:noFill/>
          <a:ln w="57150" cap="flat" cmpd="sng" algn="ctr">
            <a:solidFill>
              <a:srgbClr val="11CCDD"/>
            </a:solidFill>
            <a:prstDash val="solid"/>
            <a:miter lim="800000"/>
            <a:tailEnd type="triangle"/>
          </a:ln>
          <a:effectLst/>
        </p:spPr>
      </p:cxnSp>
      <p:sp>
        <p:nvSpPr>
          <p:cNvPr id="55" name="TextBox 54">
            <a:extLst>
              <a:ext uri="{FF2B5EF4-FFF2-40B4-BE49-F238E27FC236}">
                <a16:creationId xmlns:a16="http://schemas.microsoft.com/office/drawing/2014/main" id="{1414F49D-B890-DE67-CDD2-66A7B9D84500}"/>
              </a:ext>
            </a:extLst>
          </p:cNvPr>
          <p:cNvSpPr txBox="1"/>
          <p:nvPr/>
        </p:nvSpPr>
        <p:spPr>
          <a:xfrm>
            <a:off x="5005579" y="5842851"/>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56" name="TextBox 55">
            <a:extLst>
              <a:ext uri="{FF2B5EF4-FFF2-40B4-BE49-F238E27FC236}">
                <a16:creationId xmlns:a16="http://schemas.microsoft.com/office/drawing/2014/main" id="{3A18CF56-02B0-41B6-E2A3-CBAF5BA9245E}"/>
              </a:ext>
            </a:extLst>
          </p:cNvPr>
          <p:cNvSpPr txBox="1"/>
          <p:nvPr/>
        </p:nvSpPr>
        <p:spPr>
          <a:xfrm rot="16200000">
            <a:off x="1871979" y="3934189"/>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cxnSp>
        <p:nvCxnSpPr>
          <p:cNvPr id="57" name="Curved Connector 25">
            <a:extLst>
              <a:ext uri="{FF2B5EF4-FFF2-40B4-BE49-F238E27FC236}">
                <a16:creationId xmlns:a16="http://schemas.microsoft.com/office/drawing/2014/main" id="{542ED2F2-7A00-51C3-D958-2DCC909C3ADD}"/>
              </a:ext>
            </a:extLst>
          </p:cNvPr>
          <p:cNvCxnSpPr/>
          <p:nvPr/>
        </p:nvCxnSpPr>
        <p:spPr>
          <a:xfrm rot="10800000">
            <a:off x="4653030" y="3643691"/>
            <a:ext cx="593245" cy="356093"/>
          </a:xfrm>
          <a:prstGeom prst="curvedConnector3">
            <a:avLst/>
          </a:prstGeom>
          <a:noFill/>
          <a:ln w="57150" cap="flat" cmpd="sng" algn="ctr">
            <a:solidFill>
              <a:srgbClr val="D56E48"/>
            </a:solidFill>
            <a:prstDash val="solid"/>
            <a:miter lim="800000"/>
            <a:tailEnd type="triangle"/>
          </a:ln>
          <a:effectLst/>
        </p:spPr>
      </p:cxnSp>
      <p:sp>
        <p:nvSpPr>
          <p:cNvPr id="58" name="TextBox 57">
            <a:extLst>
              <a:ext uri="{FF2B5EF4-FFF2-40B4-BE49-F238E27FC236}">
                <a16:creationId xmlns:a16="http://schemas.microsoft.com/office/drawing/2014/main" id="{906AAE0F-FDF7-B566-7840-3C9DAE9183F0}"/>
              </a:ext>
            </a:extLst>
          </p:cNvPr>
          <p:cNvSpPr txBox="1"/>
          <p:nvPr/>
        </p:nvSpPr>
        <p:spPr>
          <a:xfrm>
            <a:off x="2994899" y="2870974"/>
            <a:ext cx="3300574"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PERFECT (TRUE) MODEL!</a:t>
            </a:r>
          </a:p>
        </p:txBody>
      </p:sp>
    </p:spTree>
    <p:extLst>
      <p:ext uri="{BB962C8B-B14F-4D97-AF65-F5344CB8AC3E}">
        <p14:creationId xmlns:p14="http://schemas.microsoft.com/office/powerpoint/2010/main" val="44936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1000"/>
                                        <p:tgtEl>
                                          <p:spTgt spid="48"/>
                                        </p:tgtEl>
                                      </p:cBhvr>
                                    </p:animEffect>
                                    <p:anim calcmode="lin" valueType="num">
                                      <p:cBhvr>
                                        <p:cTn id="39" dur="1000" fill="hold"/>
                                        <p:tgtEl>
                                          <p:spTgt spid="48"/>
                                        </p:tgtEl>
                                        <p:attrNameLst>
                                          <p:attrName>ppt_x</p:attrName>
                                        </p:attrNameLst>
                                      </p:cBhvr>
                                      <p:tavLst>
                                        <p:tav tm="0">
                                          <p:val>
                                            <p:strVal val="#ppt_x"/>
                                          </p:val>
                                        </p:tav>
                                        <p:tav tm="100000">
                                          <p:val>
                                            <p:strVal val="#ppt_x"/>
                                          </p:val>
                                        </p:tav>
                                      </p:tavLst>
                                    </p:anim>
                                    <p:anim calcmode="lin" valueType="num">
                                      <p:cBhvr>
                                        <p:cTn id="40" dur="1000" fill="hold"/>
                                        <p:tgtEl>
                                          <p:spTgt spid="4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p:bldP spid="49" grpId="0"/>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E3FB2-C117-6D9E-A819-D2829D9EFC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1C6CC5-8F3F-398D-5E8E-77F68BE6719F}"/>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60DBE8C-5F0C-AFFA-D8CC-1413B8043F1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57A3B0B-0ABC-31A3-5C39-06CFC2AAE0A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Intuition: Complex Model</a:t>
            </a:r>
          </a:p>
        </p:txBody>
      </p:sp>
      <p:sp>
        <p:nvSpPr>
          <p:cNvPr id="9" name="TextBox 8">
            <a:extLst>
              <a:ext uri="{FF2B5EF4-FFF2-40B4-BE49-F238E27FC236}">
                <a16:creationId xmlns:a16="http://schemas.microsoft.com/office/drawing/2014/main" id="{DED7B5F2-4E31-B376-E336-F5CADD5E052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9" name="Text Placeholder 2">
            <a:extLst>
              <a:ext uri="{FF2B5EF4-FFF2-40B4-BE49-F238E27FC236}">
                <a16:creationId xmlns:a16="http://schemas.microsoft.com/office/drawing/2014/main" id="{B7176B2B-CAFE-627D-BB96-049B841C5E8E}"/>
              </a:ext>
            </a:extLst>
          </p:cNvPr>
          <p:cNvSpPr txBox="1">
            <a:spLocks/>
          </p:cNvSpPr>
          <p:nvPr/>
        </p:nvSpPr>
        <p:spPr>
          <a:xfrm>
            <a:off x="332348" y="919966"/>
            <a:ext cx="11553870"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High order polynomial model can have a very small bias and can perfectly fit the training dataset. </a:t>
            </a:r>
          </a:p>
          <a:p>
            <a:r>
              <a:rPr lang="en-CA" dirty="0"/>
              <a:t>High-order polynomial model is very flexible </a:t>
            </a:r>
          </a:p>
          <a:p>
            <a:endParaRPr lang="en-US" dirty="0"/>
          </a:p>
        </p:txBody>
      </p:sp>
      <p:cxnSp>
        <p:nvCxnSpPr>
          <p:cNvPr id="30" name="Straight Arrow Connector 29">
            <a:extLst>
              <a:ext uri="{FF2B5EF4-FFF2-40B4-BE49-F238E27FC236}">
                <a16:creationId xmlns:a16="http://schemas.microsoft.com/office/drawing/2014/main" id="{7E95CFAB-9A20-E321-9E2C-58EEE5548D9A}"/>
              </a:ext>
            </a:extLst>
          </p:cNvPr>
          <p:cNvCxnSpPr>
            <a:cxnSpLocks/>
          </p:cNvCxnSpPr>
          <p:nvPr/>
        </p:nvCxnSpPr>
        <p:spPr>
          <a:xfrm flipV="1">
            <a:off x="3017391" y="5195627"/>
            <a:ext cx="4653685" cy="13705"/>
          </a:xfrm>
          <a:prstGeom prst="straightConnector1">
            <a:avLst/>
          </a:prstGeom>
          <a:noFill/>
          <a:ln w="57150" cap="flat" cmpd="sng" algn="ctr">
            <a:solidFill>
              <a:srgbClr val="124359"/>
            </a:solidFill>
            <a:prstDash val="solid"/>
            <a:miter lim="800000"/>
            <a:tailEnd type="triangle"/>
          </a:ln>
          <a:effectLst/>
        </p:spPr>
      </p:cxnSp>
      <p:cxnSp>
        <p:nvCxnSpPr>
          <p:cNvPr id="31" name="Straight Arrow Connector 30">
            <a:extLst>
              <a:ext uri="{FF2B5EF4-FFF2-40B4-BE49-F238E27FC236}">
                <a16:creationId xmlns:a16="http://schemas.microsoft.com/office/drawing/2014/main" id="{DDC8954A-62CA-019C-0F61-CBAE17FE96C3}"/>
              </a:ext>
            </a:extLst>
          </p:cNvPr>
          <p:cNvCxnSpPr>
            <a:cxnSpLocks/>
          </p:cNvCxnSpPr>
          <p:nvPr/>
        </p:nvCxnSpPr>
        <p:spPr>
          <a:xfrm flipV="1">
            <a:off x="3030213" y="2177068"/>
            <a:ext cx="3269" cy="3047082"/>
          </a:xfrm>
          <a:prstGeom prst="straightConnector1">
            <a:avLst/>
          </a:prstGeom>
          <a:noFill/>
          <a:ln w="57150" cap="flat" cmpd="sng" algn="ctr">
            <a:solidFill>
              <a:srgbClr val="124359"/>
            </a:solidFill>
            <a:prstDash val="solid"/>
            <a:miter lim="800000"/>
            <a:tailEnd type="triangle"/>
          </a:ln>
          <a:effectLst/>
        </p:spPr>
      </p:cxnSp>
      <p:sp>
        <p:nvSpPr>
          <p:cNvPr id="32" name="Oval 31">
            <a:extLst>
              <a:ext uri="{FF2B5EF4-FFF2-40B4-BE49-F238E27FC236}">
                <a16:creationId xmlns:a16="http://schemas.microsoft.com/office/drawing/2014/main" id="{9BE0A648-F268-2418-ED35-0341184FB0C7}"/>
              </a:ext>
            </a:extLst>
          </p:cNvPr>
          <p:cNvSpPr/>
          <p:nvPr/>
        </p:nvSpPr>
        <p:spPr>
          <a:xfrm>
            <a:off x="3828978" y="3717176"/>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3" name="Oval 32">
            <a:extLst>
              <a:ext uri="{FF2B5EF4-FFF2-40B4-BE49-F238E27FC236}">
                <a16:creationId xmlns:a16="http://schemas.microsoft.com/office/drawing/2014/main" id="{F43C8BB5-738F-B33A-E7E8-DB1DE1E60430}"/>
              </a:ext>
            </a:extLst>
          </p:cNvPr>
          <p:cNvSpPr/>
          <p:nvPr/>
        </p:nvSpPr>
        <p:spPr>
          <a:xfrm>
            <a:off x="3907221" y="4665423"/>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4" name="Oval 33">
            <a:extLst>
              <a:ext uri="{FF2B5EF4-FFF2-40B4-BE49-F238E27FC236}">
                <a16:creationId xmlns:a16="http://schemas.microsoft.com/office/drawing/2014/main" id="{5C85F819-4508-7CCF-2C0C-0C7C83452DF7}"/>
              </a:ext>
            </a:extLst>
          </p:cNvPr>
          <p:cNvSpPr/>
          <p:nvPr/>
        </p:nvSpPr>
        <p:spPr>
          <a:xfrm>
            <a:off x="4747466" y="3121628"/>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5" name="Oval 34">
            <a:extLst>
              <a:ext uri="{FF2B5EF4-FFF2-40B4-BE49-F238E27FC236}">
                <a16:creationId xmlns:a16="http://schemas.microsoft.com/office/drawing/2014/main" id="{09806ECD-374A-D196-10C9-3DDEB91BFE2B}"/>
              </a:ext>
            </a:extLst>
          </p:cNvPr>
          <p:cNvSpPr/>
          <p:nvPr/>
        </p:nvSpPr>
        <p:spPr>
          <a:xfrm>
            <a:off x="3372867" y="4407869"/>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8" name="Oval 37">
            <a:extLst>
              <a:ext uri="{FF2B5EF4-FFF2-40B4-BE49-F238E27FC236}">
                <a16:creationId xmlns:a16="http://schemas.microsoft.com/office/drawing/2014/main" id="{461C4EFB-D745-13F7-2E20-722A5B5E1C99}"/>
              </a:ext>
            </a:extLst>
          </p:cNvPr>
          <p:cNvSpPr/>
          <p:nvPr/>
        </p:nvSpPr>
        <p:spPr>
          <a:xfrm>
            <a:off x="4426463" y="3726753"/>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39" name="Oval 38">
            <a:extLst>
              <a:ext uri="{FF2B5EF4-FFF2-40B4-BE49-F238E27FC236}">
                <a16:creationId xmlns:a16="http://schemas.microsoft.com/office/drawing/2014/main" id="{49FDCB1B-A112-B5FE-0AEC-10C64A4F3DD5}"/>
              </a:ext>
            </a:extLst>
          </p:cNvPr>
          <p:cNvSpPr/>
          <p:nvPr/>
        </p:nvSpPr>
        <p:spPr>
          <a:xfrm>
            <a:off x="5855865" y="2865021"/>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0" name="Oval 39">
            <a:extLst>
              <a:ext uri="{FF2B5EF4-FFF2-40B4-BE49-F238E27FC236}">
                <a16:creationId xmlns:a16="http://schemas.microsoft.com/office/drawing/2014/main" id="{D22FF225-CC7F-9B84-E988-EF50832E4999}"/>
              </a:ext>
            </a:extLst>
          </p:cNvPr>
          <p:cNvSpPr/>
          <p:nvPr/>
        </p:nvSpPr>
        <p:spPr>
          <a:xfrm>
            <a:off x="5540053" y="3277861"/>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1" name="Freeform 16">
            <a:extLst>
              <a:ext uri="{FF2B5EF4-FFF2-40B4-BE49-F238E27FC236}">
                <a16:creationId xmlns:a16="http://schemas.microsoft.com/office/drawing/2014/main" id="{DE371132-127A-005E-57F3-6003467F37A8}"/>
              </a:ext>
            </a:extLst>
          </p:cNvPr>
          <p:cNvSpPr/>
          <p:nvPr/>
        </p:nvSpPr>
        <p:spPr>
          <a:xfrm>
            <a:off x="3661343" y="3035068"/>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42" name="Curved Connector 17">
            <a:extLst>
              <a:ext uri="{FF2B5EF4-FFF2-40B4-BE49-F238E27FC236}">
                <a16:creationId xmlns:a16="http://schemas.microsoft.com/office/drawing/2014/main" id="{C3793F10-90B5-F854-717B-00438F842702}"/>
              </a:ext>
            </a:extLst>
          </p:cNvPr>
          <p:cNvCxnSpPr>
            <a:stCxn id="35" idx="2"/>
          </p:cNvCxnSpPr>
          <p:nvPr/>
        </p:nvCxnSpPr>
        <p:spPr>
          <a:xfrm rot="10800000" flipV="1">
            <a:off x="2217956" y="4507908"/>
            <a:ext cx="1154911" cy="839066"/>
          </a:xfrm>
          <a:prstGeom prst="curvedConnector3">
            <a:avLst/>
          </a:prstGeom>
          <a:noFill/>
          <a:ln w="57150" cap="flat" cmpd="sng" algn="ctr">
            <a:solidFill>
              <a:srgbClr val="11CCDD"/>
            </a:solidFill>
            <a:prstDash val="solid"/>
            <a:miter lim="800000"/>
            <a:tailEnd type="triangle"/>
          </a:ln>
          <a:effectLst/>
        </p:spPr>
      </p:cxnSp>
      <p:sp>
        <p:nvSpPr>
          <p:cNvPr id="43" name="Oval 42">
            <a:extLst>
              <a:ext uri="{FF2B5EF4-FFF2-40B4-BE49-F238E27FC236}">
                <a16:creationId xmlns:a16="http://schemas.microsoft.com/office/drawing/2014/main" id="{0C8531C0-826A-87DB-324E-08D9E94ED789}"/>
              </a:ext>
            </a:extLst>
          </p:cNvPr>
          <p:cNvSpPr/>
          <p:nvPr/>
        </p:nvSpPr>
        <p:spPr>
          <a:xfrm>
            <a:off x="6550749" y="3177822"/>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44" name="TextBox 43">
            <a:extLst>
              <a:ext uri="{FF2B5EF4-FFF2-40B4-BE49-F238E27FC236}">
                <a16:creationId xmlns:a16="http://schemas.microsoft.com/office/drawing/2014/main" id="{454A5FB6-1EAA-586E-F468-FD864A01A32A}"/>
              </a:ext>
            </a:extLst>
          </p:cNvPr>
          <p:cNvSpPr txBox="1"/>
          <p:nvPr/>
        </p:nvSpPr>
        <p:spPr>
          <a:xfrm>
            <a:off x="314117" y="5209332"/>
            <a:ext cx="1998574" cy="646331"/>
          </a:xfrm>
          <a:prstGeom prst="rect">
            <a:avLst/>
          </a:prstGeom>
          <a:noFill/>
          <a:ln>
            <a:noFill/>
          </a:ln>
        </p:spPr>
        <p:txBody>
          <a:bodyPr wrap="square" rtlCol="0">
            <a:spAutoFit/>
          </a:bodyPr>
          <a:lstStyle>
            <a:defPPr>
              <a:defRPr lang="en-US"/>
            </a:defPPr>
            <a:lvl1pPr algn="ctr" defTabSz="609630">
              <a:buClr>
                <a:srgbClr val="000000"/>
              </a:buClr>
              <a:defRPr b="1" kern="0">
                <a:solidFill>
                  <a:srgbClr val="11CCDD"/>
                </a:solidFill>
                <a:latin typeface="Arial"/>
                <a:cs typeface="Arial"/>
              </a:defRPr>
            </a:lvl1pPr>
          </a:lstStyle>
          <a:p>
            <a:r>
              <a:rPr lang="en-CA" dirty="0">
                <a:latin typeface="Montserrat" panose="00000500000000000000" pitchFamily="2" charset="0"/>
                <a:sym typeface="Arial"/>
              </a:rPr>
              <a:t>Training Dataset</a:t>
            </a:r>
          </a:p>
        </p:txBody>
      </p:sp>
      <p:cxnSp>
        <p:nvCxnSpPr>
          <p:cNvPr id="45" name="Curved Connector 20">
            <a:extLst>
              <a:ext uri="{FF2B5EF4-FFF2-40B4-BE49-F238E27FC236}">
                <a16:creationId xmlns:a16="http://schemas.microsoft.com/office/drawing/2014/main" id="{ADE7A74D-FAD8-B796-E7B5-4B02B7BB77D2}"/>
              </a:ext>
            </a:extLst>
          </p:cNvPr>
          <p:cNvCxnSpPr>
            <a:cxnSpLocks/>
          </p:cNvCxnSpPr>
          <p:nvPr/>
        </p:nvCxnSpPr>
        <p:spPr>
          <a:xfrm rot="10800000">
            <a:off x="4682151" y="2597754"/>
            <a:ext cx="747307" cy="671431"/>
          </a:xfrm>
          <a:prstGeom prst="curvedConnector3">
            <a:avLst/>
          </a:prstGeom>
          <a:noFill/>
          <a:ln w="57150" cap="flat" cmpd="sng" algn="ctr">
            <a:noFill/>
            <a:prstDash val="solid"/>
            <a:miter lim="800000"/>
            <a:tailEnd type="triangle"/>
          </a:ln>
          <a:effectLst/>
        </p:spPr>
      </p:cxnSp>
      <p:sp>
        <p:nvSpPr>
          <p:cNvPr id="46" name="TextBox 45">
            <a:extLst>
              <a:ext uri="{FF2B5EF4-FFF2-40B4-BE49-F238E27FC236}">
                <a16:creationId xmlns:a16="http://schemas.microsoft.com/office/drawing/2014/main" id="{1C37934D-4444-451E-9D9D-8DA1476093D1}"/>
              </a:ext>
            </a:extLst>
          </p:cNvPr>
          <p:cNvSpPr txBox="1"/>
          <p:nvPr/>
        </p:nvSpPr>
        <p:spPr>
          <a:xfrm>
            <a:off x="3030213" y="2033846"/>
            <a:ext cx="2152184" cy="1015663"/>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ym typeface="Arial"/>
              </a:rPr>
              <a:t>PERFECT (TRUE) MODEL!</a:t>
            </a:r>
          </a:p>
        </p:txBody>
      </p:sp>
      <p:cxnSp>
        <p:nvCxnSpPr>
          <p:cNvPr id="47" name="Curved Connector 22">
            <a:extLst>
              <a:ext uri="{FF2B5EF4-FFF2-40B4-BE49-F238E27FC236}">
                <a16:creationId xmlns:a16="http://schemas.microsoft.com/office/drawing/2014/main" id="{58192220-65EE-17A2-3583-AE6774499B35}"/>
              </a:ext>
            </a:extLst>
          </p:cNvPr>
          <p:cNvCxnSpPr/>
          <p:nvPr/>
        </p:nvCxnSpPr>
        <p:spPr>
          <a:xfrm>
            <a:off x="3982023" y="4407869"/>
            <a:ext cx="935405" cy="457633"/>
          </a:xfrm>
          <a:prstGeom prst="curvedConnector3">
            <a:avLst/>
          </a:prstGeom>
          <a:noFill/>
          <a:ln w="57150" cap="flat" cmpd="sng" algn="ctr">
            <a:noFill/>
            <a:prstDash val="solid"/>
            <a:miter lim="800000"/>
            <a:tailEnd type="triangle"/>
          </a:ln>
          <a:effectLst/>
        </p:spPr>
      </p:cxnSp>
      <p:sp>
        <p:nvSpPr>
          <p:cNvPr id="48" name="TextBox 47">
            <a:extLst>
              <a:ext uri="{FF2B5EF4-FFF2-40B4-BE49-F238E27FC236}">
                <a16:creationId xmlns:a16="http://schemas.microsoft.com/office/drawing/2014/main" id="{7FEC3AFC-9AF2-1FB6-5692-D7E72B9A5581}"/>
              </a:ext>
            </a:extLst>
          </p:cNvPr>
          <p:cNvSpPr txBox="1"/>
          <p:nvPr/>
        </p:nvSpPr>
        <p:spPr>
          <a:xfrm>
            <a:off x="5163404" y="4089612"/>
            <a:ext cx="3707972" cy="1015663"/>
          </a:xfrm>
          <a:prstGeom prst="rect">
            <a:avLst/>
          </a:prstGeom>
          <a:noFill/>
        </p:spPr>
        <p:txBody>
          <a:bodyPr wrap="square" rtlCol="0">
            <a:spAutoFit/>
          </a:bodyPr>
          <a:lstStyle/>
          <a:p>
            <a:pPr algn="ctr" defTabSz="609630">
              <a:buClr>
                <a:srgbClr val="000000"/>
              </a:buClr>
            </a:pPr>
            <a:r>
              <a:rPr lang="en-CA" sz="2000" b="1" kern="0" dirty="0">
                <a:solidFill>
                  <a:srgbClr val="002060"/>
                </a:solidFill>
                <a:latin typeface="Montserrat" panose="00000500000000000000" pitchFamily="2" charset="0"/>
                <a:cs typeface="Arial"/>
                <a:sym typeface="Arial"/>
              </a:rPr>
              <a:t>HIGH ORDER POLYNOMIAL (COMPLEX) MODEL</a:t>
            </a:r>
          </a:p>
        </p:txBody>
      </p:sp>
      <p:sp>
        <p:nvSpPr>
          <p:cNvPr id="49" name="Freeform 24">
            <a:extLst>
              <a:ext uri="{FF2B5EF4-FFF2-40B4-BE49-F238E27FC236}">
                <a16:creationId xmlns:a16="http://schemas.microsoft.com/office/drawing/2014/main" id="{C4290A63-5C10-3160-AEB7-EDBDC54DDC4C}"/>
              </a:ext>
            </a:extLst>
          </p:cNvPr>
          <p:cNvSpPr/>
          <p:nvPr/>
        </p:nvSpPr>
        <p:spPr>
          <a:xfrm>
            <a:off x="3374067" y="2951644"/>
            <a:ext cx="3327055" cy="1931603"/>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cap="flat" cmpd="sng" algn="ctr">
            <a:solidFill>
              <a:srgbClr val="0C1752"/>
            </a:solidFill>
            <a:prstDash val="sysDash"/>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50" name="Curved Connector 25">
            <a:extLst>
              <a:ext uri="{FF2B5EF4-FFF2-40B4-BE49-F238E27FC236}">
                <a16:creationId xmlns:a16="http://schemas.microsoft.com/office/drawing/2014/main" id="{C956DE6B-9A80-1485-4464-F496091B3FF1}"/>
              </a:ext>
            </a:extLst>
          </p:cNvPr>
          <p:cNvCxnSpPr>
            <a:stCxn id="33" idx="4"/>
          </p:cNvCxnSpPr>
          <p:nvPr/>
        </p:nvCxnSpPr>
        <p:spPr>
          <a:xfrm rot="5400000">
            <a:off x="2926888" y="4313510"/>
            <a:ext cx="523075" cy="1627061"/>
          </a:xfrm>
          <a:prstGeom prst="curvedConnector2">
            <a:avLst/>
          </a:prstGeom>
          <a:noFill/>
          <a:ln w="57150" cap="flat" cmpd="sng" algn="ctr">
            <a:solidFill>
              <a:srgbClr val="11CCDD"/>
            </a:solidFill>
            <a:prstDash val="solid"/>
            <a:miter lim="800000"/>
            <a:tailEnd type="triangle"/>
          </a:ln>
          <a:effectLst/>
        </p:spPr>
      </p:cxnSp>
      <p:sp>
        <p:nvSpPr>
          <p:cNvPr id="53" name="TextBox 52">
            <a:extLst>
              <a:ext uri="{FF2B5EF4-FFF2-40B4-BE49-F238E27FC236}">
                <a16:creationId xmlns:a16="http://schemas.microsoft.com/office/drawing/2014/main" id="{8FA45A1C-6222-FA0D-CB9E-746E303FD0D2}"/>
              </a:ext>
            </a:extLst>
          </p:cNvPr>
          <p:cNvSpPr txBox="1"/>
          <p:nvPr/>
        </p:nvSpPr>
        <p:spPr>
          <a:xfrm>
            <a:off x="4580397" y="5322659"/>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54" name="TextBox 53">
            <a:extLst>
              <a:ext uri="{FF2B5EF4-FFF2-40B4-BE49-F238E27FC236}">
                <a16:creationId xmlns:a16="http://schemas.microsoft.com/office/drawing/2014/main" id="{A156D734-4AC1-8A5C-E5D6-E753D542266D}"/>
              </a:ext>
            </a:extLst>
          </p:cNvPr>
          <p:cNvSpPr txBox="1"/>
          <p:nvPr/>
        </p:nvSpPr>
        <p:spPr>
          <a:xfrm rot="16200000">
            <a:off x="1446797" y="3413997"/>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cxnSp>
        <p:nvCxnSpPr>
          <p:cNvPr id="58" name="Curved Connector 25">
            <a:extLst>
              <a:ext uri="{FF2B5EF4-FFF2-40B4-BE49-F238E27FC236}">
                <a16:creationId xmlns:a16="http://schemas.microsoft.com/office/drawing/2014/main" id="{37222FC8-EEFE-3E8E-6A45-9573B6F72BC2}"/>
              </a:ext>
            </a:extLst>
          </p:cNvPr>
          <p:cNvCxnSpPr>
            <a:cxnSpLocks/>
          </p:cNvCxnSpPr>
          <p:nvPr/>
        </p:nvCxnSpPr>
        <p:spPr>
          <a:xfrm rot="10800000">
            <a:off x="4672968" y="2494669"/>
            <a:ext cx="967888" cy="712298"/>
          </a:xfrm>
          <a:prstGeom prst="curvedConnector3">
            <a:avLst/>
          </a:prstGeom>
          <a:noFill/>
          <a:ln w="57150" cap="flat" cmpd="sng" algn="ctr">
            <a:solidFill>
              <a:srgbClr val="D56E48"/>
            </a:solidFill>
            <a:prstDash val="solid"/>
            <a:miter lim="800000"/>
            <a:tailEnd type="triangle"/>
          </a:ln>
          <a:effectLst/>
        </p:spPr>
      </p:cxnSp>
      <p:cxnSp>
        <p:nvCxnSpPr>
          <p:cNvPr id="60" name="Curved Connector 23">
            <a:extLst>
              <a:ext uri="{FF2B5EF4-FFF2-40B4-BE49-F238E27FC236}">
                <a16:creationId xmlns:a16="http://schemas.microsoft.com/office/drawing/2014/main" id="{5E7DE3F4-9827-B4C5-2C98-985FEA296B47}"/>
              </a:ext>
            </a:extLst>
          </p:cNvPr>
          <p:cNvCxnSpPr/>
          <p:nvPr/>
        </p:nvCxnSpPr>
        <p:spPr>
          <a:xfrm>
            <a:off x="4697282" y="3462629"/>
            <a:ext cx="945955" cy="788646"/>
          </a:xfrm>
          <a:prstGeom prst="curvedConnector3">
            <a:avLst/>
          </a:prstGeom>
          <a:noFill/>
          <a:ln w="57150" cap="flat" cmpd="sng" algn="ctr">
            <a:solidFill>
              <a:srgbClr val="0C1752"/>
            </a:solidFill>
            <a:prstDash val="solid"/>
            <a:miter lim="800000"/>
            <a:tailEnd type="triangle"/>
          </a:ln>
          <a:effectLst/>
        </p:spPr>
      </p:cxnSp>
    </p:spTree>
    <p:extLst>
      <p:ext uri="{BB962C8B-B14F-4D97-AF65-F5344CB8AC3E}">
        <p14:creationId xmlns:p14="http://schemas.microsoft.com/office/powerpoint/2010/main" val="98178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anim calcmode="lin" valueType="num">
                                      <p:cBhvr>
                                        <p:cTn id="52" dur="1000" fill="hold"/>
                                        <p:tgtEl>
                                          <p:spTgt spid="60"/>
                                        </p:tgtEl>
                                        <p:attrNameLst>
                                          <p:attrName>ppt_x</p:attrName>
                                        </p:attrNameLst>
                                      </p:cBhvr>
                                      <p:tavLst>
                                        <p:tav tm="0">
                                          <p:val>
                                            <p:strVal val="#ppt_x"/>
                                          </p:val>
                                        </p:tav>
                                        <p:tav tm="100000">
                                          <p:val>
                                            <p:strVal val="#ppt_x"/>
                                          </p:val>
                                        </p:tav>
                                      </p:tavLst>
                                    </p:anim>
                                    <p:anim calcmode="lin" valueType="num">
                                      <p:cBhvr>
                                        <p:cTn id="5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p:bldP spid="46" grpId="0"/>
      <p:bldP spid="48" grpId="0"/>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BB73-7527-FD00-585A-2290B1A539E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9D7FD5-127C-07A8-B52F-E98AAAD8DE6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A0E3488-BA0E-67B5-8132-BB08EC3E8D5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79A2099-BE05-CE57-6155-544EF1E1814E}"/>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Simple vs. Complex Models During Training</a:t>
            </a:r>
          </a:p>
        </p:txBody>
      </p:sp>
      <p:sp>
        <p:nvSpPr>
          <p:cNvPr id="9" name="TextBox 8">
            <a:extLst>
              <a:ext uri="{FF2B5EF4-FFF2-40B4-BE49-F238E27FC236}">
                <a16:creationId xmlns:a16="http://schemas.microsoft.com/office/drawing/2014/main" id="{90B7B67E-582F-A2FE-6584-4009F0680AE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90" name="TextBox 189">
            <a:extLst>
              <a:ext uri="{FF2B5EF4-FFF2-40B4-BE49-F238E27FC236}">
                <a16:creationId xmlns:a16="http://schemas.microsoft.com/office/drawing/2014/main" id="{8444F39E-7442-5297-BE46-419514655351}"/>
              </a:ext>
            </a:extLst>
          </p:cNvPr>
          <p:cNvSpPr txBox="1"/>
          <p:nvPr/>
        </p:nvSpPr>
        <p:spPr>
          <a:xfrm>
            <a:off x="1292302" y="4577846"/>
            <a:ext cx="4628893" cy="400110"/>
          </a:xfrm>
          <a:prstGeom prst="rect">
            <a:avLst/>
          </a:prstGeom>
          <a:solidFill>
            <a:sysClr val="window" lastClr="FFFFFF"/>
          </a:solidFill>
          <a:ln w="12700" cap="flat" cmpd="sng" algn="ctr">
            <a:noFill/>
            <a:prstDash val="solid"/>
            <a:miter lim="800000"/>
          </a:ln>
          <a:effectLst/>
        </p:spPr>
        <p:txBody>
          <a:bodyPr wrap="square" rtlCol="0">
            <a:spAutoFit/>
          </a:bodyPr>
          <a:lstStyle>
            <a:defPPr>
              <a:defRPr lang="en-US"/>
            </a:defPPr>
            <a:lvl1pPr marR="0" lvl="0" indent="0" algn="ctr" defTabSz="609630" fontAlgn="auto">
              <a:lnSpc>
                <a:spcPct val="100000"/>
              </a:lnSpc>
              <a:spcBef>
                <a:spcPts val="0"/>
              </a:spcBef>
              <a:spcAft>
                <a:spcPts val="0"/>
              </a:spcAft>
              <a:buClr>
                <a:srgbClr val="000000"/>
              </a:buClr>
              <a:buSzTx/>
              <a:buFontTx/>
              <a:buNone/>
              <a:tabLst/>
              <a:defRPr kumimoji="0" sz="2000" b="1" i="0" u="none" strike="noStrike" kern="0" cap="none" spc="0" normalizeH="0" baseline="0">
                <a:ln>
                  <a:noFill/>
                </a:ln>
                <a:solidFill>
                  <a:srgbClr val="002060"/>
                </a:solidFill>
                <a:effectLst/>
                <a:uLnTx/>
                <a:uFillTx/>
              </a:defRPr>
            </a:lvl1pPr>
          </a:lstStyle>
          <a:p>
            <a:r>
              <a:rPr lang="en-CA" dirty="0">
                <a:solidFill>
                  <a:srgbClr val="D56E48"/>
                </a:solidFill>
                <a:latin typeface="Montserrat" panose="00000500000000000000" pitchFamily="2" charset="0"/>
                <a:sym typeface="Arial"/>
              </a:rPr>
              <a:t>SUM OF SQUARES (LARGE)</a:t>
            </a:r>
          </a:p>
        </p:txBody>
      </p:sp>
      <p:sp>
        <p:nvSpPr>
          <p:cNvPr id="191" name="TextBox 190">
            <a:extLst>
              <a:ext uri="{FF2B5EF4-FFF2-40B4-BE49-F238E27FC236}">
                <a16:creationId xmlns:a16="http://schemas.microsoft.com/office/drawing/2014/main" id="{5C9A4B23-93F1-DB21-9BAB-0D25ECE8BD01}"/>
              </a:ext>
            </a:extLst>
          </p:cNvPr>
          <p:cNvSpPr txBox="1"/>
          <p:nvPr/>
        </p:nvSpPr>
        <p:spPr>
          <a:xfrm>
            <a:off x="6505314" y="4570349"/>
            <a:ext cx="4628893" cy="40011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r>
              <a:rPr kumimoji="0" lang="en-CA" sz="2000" b="1" i="0" u="none" strike="noStrike" kern="0" cap="none" spc="0" normalizeH="0" baseline="0" noProof="0" dirty="0">
                <a:ln>
                  <a:noFill/>
                </a:ln>
                <a:solidFill>
                  <a:srgbClr val="D56E48"/>
                </a:solidFill>
                <a:effectLst/>
                <a:uLnTx/>
                <a:uFillTx/>
                <a:latin typeface="Montserrat" panose="00000500000000000000" pitchFamily="2" charset="0"/>
                <a:sym typeface="Arial"/>
              </a:rPr>
              <a:t>SUM OF SQUARES (SMALL ~0)</a:t>
            </a:r>
          </a:p>
        </p:txBody>
      </p:sp>
      <p:pic>
        <p:nvPicPr>
          <p:cNvPr id="192" name="Picture 191">
            <a:extLst>
              <a:ext uri="{FF2B5EF4-FFF2-40B4-BE49-F238E27FC236}">
                <a16:creationId xmlns:a16="http://schemas.microsoft.com/office/drawing/2014/main" id="{AEB9FEC7-B80E-4A3B-4C0D-D32F5DFA1DE3}"/>
              </a:ext>
            </a:extLst>
          </p:cNvPr>
          <p:cNvPicPr>
            <a:picLocks noChangeAspect="1"/>
          </p:cNvPicPr>
          <p:nvPr/>
        </p:nvPicPr>
        <p:blipFill>
          <a:blip r:embed="rId4">
            <a:clrChange>
              <a:clrFrom>
                <a:srgbClr val="262626"/>
              </a:clrFrom>
              <a:clrTo>
                <a:srgbClr val="262626">
                  <a:alpha val="0"/>
                </a:srgbClr>
              </a:clrTo>
            </a:clrChange>
          </a:blip>
          <a:stretch>
            <a:fillRect/>
          </a:stretch>
        </p:blipFill>
        <p:spPr>
          <a:xfrm>
            <a:off x="5856767" y="4248185"/>
            <a:ext cx="975258" cy="918121"/>
          </a:xfrm>
          <a:prstGeom prst="rect">
            <a:avLst/>
          </a:prstGeom>
        </p:spPr>
      </p:pic>
      <p:pic>
        <p:nvPicPr>
          <p:cNvPr id="193" name="Picture 192">
            <a:extLst>
              <a:ext uri="{FF2B5EF4-FFF2-40B4-BE49-F238E27FC236}">
                <a16:creationId xmlns:a16="http://schemas.microsoft.com/office/drawing/2014/main" id="{FAB09D73-2FFB-E73B-B40B-E81171F9F96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9277" y="4288285"/>
            <a:ext cx="888881" cy="925358"/>
          </a:xfrm>
          <a:prstGeom prst="rect">
            <a:avLst/>
          </a:prstGeom>
        </p:spPr>
      </p:pic>
      <p:sp>
        <p:nvSpPr>
          <p:cNvPr id="194" name="TextBox 193">
            <a:extLst>
              <a:ext uri="{FF2B5EF4-FFF2-40B4-BE49-F238E27FC236}">
                <a16:creationId xmlns:a16="http://schemas.microsoft.com/office/drawing/2014/main" id="{469177FB-A1C2-D508-6CE7-50A546E6D824}"/>
              </a:ext>
            </a:extLst>
          </p:cNvPr>
          <p:cNvSpPr txBox="1"/>
          <p:nvPr/>
        </p:nvSpPr>
        <p:spPr>
          <a:xfrm>
            <a:off x="2658086" y="5240508"/>
            <a:ext cx="5942378" cy="461665"/>
          </a:xfrm>
          <a:prstGeom prst="rect">
            <a:avLst/>
          </a:prstGeom>
          <a:noFill/>
        </p:spPr>
        <p:txBody>
          <a:bodyPr wrap="square" rtlCol="0">
            <a:spAutoFit/>
          </a:bodyPr>
          <a:lstStyle/>
          <a:p>
            <a:pPr defTabSz="609630">
              <a:buClr>
                <a:srgbClr val="000000"/>
              </a:buClr>
            </a:pPr>
            <a:r>
              <a:rPr lang="en-CA" sz="2400" b="1" kern="0" dirty="0">
                <a:solidFill>
                  <a:srgbClr val="002060"/>
                </a:solidFill>
                <a:latin typeface="Montserrat"/>
                <a:cs typeface="Arial"/>
                <a:sym typeface="Arial"/>
              </a:rPr>
              <a:t>THIS IS NOT THE FULL STORY!!</a:t>
            </a:r>
          </a:p>
        </p:txBody>
      </p:sp>
      <p:cxnSp>
        <p:nvCxnSpPr>
          <p:cNvPr id="201" name="Straight Arrow Connector 200">
            <a:extLst>
              <a:ext uri="{FF2B5EF4-FFF2-40B4-BE49-F238E27FC236}">
                <a16:creationId xmlns:a16="http://schemas.microsoft.com/office/drawing/2014/main" id="{64165311-0A89-1329-27F7-4C7075D47277}"/>
              </a:ext>
            </a:extLst>
          </p:cNvPr>
          <p:cNvCxnSpPr>
            <a:cxnSpLocks/>
          </p:cNvCxnSpPr>
          <p:nvPr/>
        </p:nvCxnSpPr>
        <p:spPr>
          <a:xfrm flipV="1">
            <a:off x="1000382" y="4066970"/>
            <a:ext cx="4628893" cy="41931"/>
          </a:xfrm>
          <a:prstGeom prst="straightConnector1">
            <a:avLst/>
          </a:prstGeom>
          <a:noFill/>
          <a:ln w="57150" cap="flat" cmpd="sng" algn="ctr">
            <a:solidFill>
              <a:srgbClr val="124359"/>
            </a:solidFill>
            <a:prstDash val="solid"/>
            <a:miter lim="800000"/>
            <a:tailEnd type="triangle"/>
          </a:ln>
          <a:effectLst/>
        </p:spPr>
      </p:cxnSp>
      <p:cxnSp>
        <p:nvCxnSpPr>
          <p:cNvPr id="202" name="Straight Arrow Connector 201">
            <a:extLst>
              <a:ext uri="{FF2B5EF4-FFF2-40B4-BE49-F238E27FC236}">
                <a16:creationId xmlns:a16="http://schemas.microsoft.com/office/drawing/2014/main" id="{36147EA1-A54D-EE4F-E074-69EDBCE21690}"/>
              </a:ext>
            </a:extLst>
          </p:cNvPr>
          <p:cNvCxnSpPr>
            <a:cxnSpLocks/>
          </p:cNvCxnSpPr>
          <p:nvPr/>
        </p:nvCxnSpPr>
        <p:spPr>
          <a:xfrm flipH="1" flipV="1">
            <a:off x="1006873" y="686097"/>
            <a:ext cx="6332" cy="3437621"/>
          </a:xfrm>
          <a:prstGeom prst="straightConnector1">
            <a:avLst/>
          </a:prstGeom>
          <a:noFill/>
          <a:ln w="57150" cap="flat" cmpd="sng" algn="ctr">
            <a:solidFill>
              <a:srgbClr val="124359"/>
            </a:solidFill>
            <a:prstDash val="solid"/>
            <a:miter lim="800000"/>
            <a:tailEnd type="triangle"/>
          </a:ln>
          <a:effectLst/>
        </p:spPr>
      </p:cxnSp>
      <p:sp>
        <p:nvSpPr>
          <p:cNvPr id="203" name="Oval 202">
            <a:extLst>
              <a:ext uri="{FF2B5EF4-FFF2-40B4-BE49-F238E27FC236}">
                <a16:creationId xmlns:a16="http://schemas.microsoft.com/office/drawing/2014/main" id="{BCC20C05-BCAE-43CB-4435-B6C632D965DB}"/>
              </a:ext>
            </a:extLst>
          </p:cNvPr>
          <p:cNvSpPr/>
          <p:nvPr/>
        </p:nvSpPr>
        <p:spPr>
          <a:xfrm>
            <a:off x="1811969" y="2616745"/>
            <a:ext cx="189466" cy="200079"/>
          </a:xfrm>
          <a:prstGeom prst="ellipse">
            <a:avLst/>
          </a:prstGeom>
          <a:solidFill>
            <a:srgbClr val="11CCDD"/>
          </a:solidFill>
          <a:ln w="12700" cap="flat" cmpd="sng" algn="ctr">
            <a:solidFill>
              <a:srgbClr val="11CCDD"/>
            </a:solidFill>
            <a:prstDash val="solid"/>
            <a:miter lim="800000"/>
          </a:ln>
          <a:effectLst/>
        </p:spPr>
        <p:txBody>
          <a:bodyPr rtlCol="0" anchor="ctr"/>
          <a:lstStyle/>
          <a:p>
            <a:pPr algn="ctr" defTabSz="609630">
              <a:buClr>
                <a:srgbClr val="000000"/>
              </a:buClr>
            </a:pPr>
            <a:endParaRPr lang="en-CA" sz="933" kern="0">
              <a:solidFill>
                <a:srgbClr val="002060"/>
              </a:solidFill>
              <a:sym typeface="Arial"/>
            </a:endParaRPr>
          </a:p>
        </p:txBody>
      </p:sp>
      <p:sp>
        <p:nvSpPr>
          <p:cNvPr id="204" name="Oval 203">
            <a:extLst>
              <a:ext uri="{FF2B5EF4-FFF2-40B4-BE49-F238E27FC236}">
                <a16:creationId xmlns:a16="http://schemas.microsoft.com/office/drawing/2014/main" id="{1302CA3D-A59D-9F79-F57D-57411C06DB63}"/>
              </a:ext>
            </a:extLst>
          </p:cNvPr>
          <p:cNvSpPr/>
          <p:nvPr/>
        </p:nvSpPr>
        <p:spPr>
          <a:xfrm>
            <a:off x="1890213" y="3564992"/>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05" name="Oval 204">
            <a:extLst>
              <a:ext uri="{FF2B5EF4-FFF2-40B4-BE49-F238E27FC236}">
                <a16:creationId xmlns:a16="http://schemas.microsoft.com/office/drawing/2014/main" id="{B6622017-1E74-14FC-108F-3F5A861267E7}"/>
              </a:ext>
            </a:extLst>
          </p:cNvPr>
          <p:cNvSpPr/>
          <p:nvPr/>
        </p:nvSpPr>
        <p:spPr>
          <a:xfrm>
            <a:off x="2730457" y="2021197"/>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06" name="Oval 205">
            <a:extLst>
              <a:ext uri="{FF2B5EF4-FFF2-40B4-BE49-F238E27FC236}">
                <a16:creationId xmlns:a16="http://schemas.microsoft.com/office/drawing/2014/main" id="{D40DE996-FC14-A475-3FC4-8EBFD1F02CEA}"/>
              </a:ext>
            </a:extLst>
          </p:cNvPr>
          <p:cNvSpPr/>
          <p:nvPr/>
        </p:nvSpPr>
        <p:spPr>
          <a:xfrm>
            <a:off x="1355859" y="3307437"/>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07" name="Oval 206">
            <a:extLst>
              <a:ext uri="{FF2B5EF4-FFF2-40B4-BE49-F238E27FC236}">
                <a16:creationId xmlns:a16="http://schemas.microsoft.com/office/drawing/2014/main" id="{342165E2-17D7-66B5-7A8E-093C2A8B0610}"/>
              </a:ext>
            </a:extLst>
          </p:cNvPr>
          <p:cNvSpPr/>
          <p:nvPr/>
        </p:nvSpPr>
        <p:spPr>
          <a:xfrm>
            <a:off x="2409455" y="2626322"/>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08" name="Oval 207">
            <a:extLst>
              <a:ext uri="{FF2B5EF4-FFF2-40B4-BE49-F238E27FC236}">
                <a16:creationId xmlns:a16="http://schemas.microsoft.com/office/drawing/2014/main" id="{1A6D3192-357D-52A3-9CDF-FA1465C82944}"/>
              </a:ext>
            </a:extLst>
          </p:cNvPr>
          <p:cNvSpPr/>
          <p:nvPr/>
        </p:nvSpPr>
        <p:spPr>
          <a:xfrm>
            <a:off x="3838857" y="1764590"/>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09" name="Oval 208">
            <a:extLst>
              <a:ext uri="{FF2B5EF4-FFF2-40B4-BE49-F238E27FC236}">
                <a16:creationId xmlns:a16="http://schemas.microsoft.com/office/drawing/2014/main" id="{CD6D0E39-BBDA-E8D8-D07A-69C2002100DE}"/>
              </a:ext>
            </a:extLst>
          </p:cNvPr>
          <p:cNvSpPr/>
          <p:nvPr/>
        </p:nvSpPr>
        <p:spPr>
          <a:xfrm>
            <a:off x="3523045" y="2177430"/>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sp>
        <p:nvSpPr>
          <p:cNvPr id="210" name="Freeform 16">
            <a:extLst>
              <a:ext uri="{FF2B5EF4-FFF2-40B4-BE49-F238E27FC236}">
                <a16:creationId xmlns:a16="http://schemas.microsoft.com/office/drawing/2014/main" id="{CF325E23-7C8C-2DEC-22D0-1CA4BC90CFF4}"/>
              </a:ext>
            </a:extLst>
          </p:cNvPr>
          <p:cNvSpPr/>
          <p:nvPr/>
        </p:nvSpPr>
        <p:spPr>
          <a:xfrm>
            <a:off x="1644334" y="1934637"/>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12" name="Oval 211">
            <a:extLst>
              <a:ext uri="{FF2B5EF4-FFF2-40B4-BE49-F238E27FC236}">
                <a16:creationId xmlns:a16="http://schemas.microsoft.com/office/drawing/2014/main" id="{CFAC64FE-3639-86B4-6A1B-F96DE4DF5AB2}"/>
              </a:ext>
            </a:extLst>
          </p:cNvPr>
          <p:cNvSpPr/>
          <p:nvPr/>
        </p:nvSpPr>
        <p:spPr>
          <a:xfrm>
            <a:off x="4533740" y="2077391"/>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11CCDD"/>
              </a:solidFill>
              <a:effectLst/>
              <a:uLnTx/>
              <a:uFillTx/>
              <a:sym typeface="Arial"/>
            </a:endParaRPr>
          </a:p>
        </p:txBody>
      </p:sp>
      <p:cxnSp>
        <p:nvCxnSpPr>
          <p:cNvPr id="214" name="Straight Connector 213">
            <a:extLst>
              <a:ext uri="{FF2B5EF4-FFF2-40B4-BE49-F238E27FC236}">
                <a16:creationId xmlns:a16="http://schemas.microsoft.com/office/drawing/2014/main" id="{5EC67DFF-D178-AF0F-36A2-63798176BB62}"/>
              </a:ext>
            </a:extLst>
          </p:cNvPr>
          <p:cNvCxnSpPr/>
          <p:nvPr/>
        </p:nvCxnSpPr>
        <p:spPr>
          <a:xfrm flipV="1">
            <a:off x="1077313" y="1443168"/>
            <a:ext cx="3927912" cy="1907115"/>
          </a:xfrm>
          <a:prstGeom prst="line">
            <a:avLst/>
          </a:prstGeom>
          <a:noFill/>
          <a:ln w="76200" cap="flat" cmpd="sng" algn="ctr">
            <a:solidFill>
              <a:srgbClr val="0C1752"/>
            </a:solidFill>
            <a:prstDash val="dash"/>
            <a:miter lim="800000"/>
          </a:ln>
          <a:effectLst/>
        </p:spPr>
      </p:cxnSp>
      <p:cxnSp>
        <p:nvCxnSpPr>
          <p:cNvPr id="215" name="Curved Connector 23">
            <a:extLst>
              <a:ext uri="{FF2B5EF4-FFF2-40B4-BE49-F238E27FC236}">
                <a16:creationId xmlns:a16="http://schemas.microsoft.com/office/drawing/2014/main" id="{351A7C52-D162-3C9C-0C56-38FF92AC1EE4}"/>
              </a:ext>
            </a:extLst>
          </p:cNvPr>
          <p:cNvCxnSpPr/>
          <p:nvPr/>
        </p:nvCxnSpPr>
        <p:spPr>
          <a:xfrm>
            <a:off x="2766556" y="2561637"/>
            <a:ext cx="945955" cy="788646"/>
          </a:xfrm>
          <a:prstGeom prst="curvedConnector3">
            <a:avLst/>
          </a:prstGeom>
          <a:noFill/>
          <a:ln w="57150" cap="flat" cmpd="sng" algn="ctr">
            <a:solidFill>
              <a:srgbClr val="0C1752"/>
            </a:solidFill>
            <a:prstDash val="solid"/>
            <a:miter lim="800000"/>
            <a:tailEnd type="triangle"/>
          </a:ln>
          <a:effectLst/>
        </p:spPr>
      </p:cxnSp>
      <p:sp>
        <p:nvSpPr>
          <p:cNvPr id="216" name="TextBox 215">
            <a:extLst>
              <a:ext uri="{FF2B5EF4-FFF2-40B4-BE49-F238E27FC236}">
                <a16:creationId xmlns:a16="http://schemas.microsoft.com/office/drawing/2014/main" id="{723D4351-EA5B-6A87-C775-169806927174}"/>
              </a:ext>
            </a:extLst>
          </p:cNvPr>
          <p:cNvSpPr txBox="1"/>
          <p:nvPr/>
        </p:nvSpPr>
        <p:spPr>
          <a:xfrm>
            <a:off x="2112346" y="3340457"/>
            <a:ext cx="3332048" cy="707886"/>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olidFill>
                  <a:srgbClr val="0C1752"/>
                </a:solidFill>
                <a:sym typeface="Arial"/>
              </a:rPr>
              <a:t>LINEAR REGRESSION MODEL</a:t>
            </a:r>
          </a:p>
        </p:txBody>
      </p:sp>
      <p:sp>
        <p:nvSpPr>
          <p:cNvPr id="218" name="TextBox 217">
            <a:extLst>
              <a:ext uri="{FF2B5EF4-FFF2-40B4-BE49-F238E27FC236}">
                <a16:creationId xmlns:a16="http://schemas.microsoft.com/office/drawing/2014/main" id="{6C71D229-1C06-CF68-5E42-C08C958D5DFD}"/>
              </a:ext>
            </a:extLst>
          </p:cNvPr>
          <p:cNvSpPr txBox="1"/>
          <p:nvPr/>
        </p:nvSpPr>
        <p:spPr>
          <a:xfrm>
            <a:off x="2804902" y="4113605"/>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219" name="TextBox 218">
            <a:extLst>
              <a:ext uri="{FF2B5EF4-FFF2-40B4-BE49-F238E27FC236}">
                <a16:creationId xmlns:a16="http://schemas.microsoft.com/office/drawing/2014/main" id="{85CCF4A8-7749-4A89-AFAF-90F7A86ECEFC}"/>
              </a:ext>
            </a:extLst>
          </p:cNvPr>
          <p:cNvSpPr txBox="1"/>
          <p:nvPr/>
        </p:nvSpPr>
        <p:spPr>
          <a:xfrm rot="16200000">
            <a:off x="-328698" y="2204943"/>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cxnSp>
        <p:nvCxnSpPr>
          <p:cNvPr id="220" name="Curved Connector 25">
            <a:extLst>
              <a:ext uri="{FF2B5EF4-FFF2-40B4-BE49-F238E27FC236}">
                <a16:creationId xmlns:a16="http://schemas.microsoft.com/office/drawing/2014/main" id="{14FDC769-3905-7D1C-09D8-40488AC8A9C5}"/>
              </a:ext>
            </a:extLst>
          </p:cNvPr>
          <p:cNvCxnSpPr/>
          <p:nvPr/>
        </p:nvCxnSpPr>
        <p:spPr>
          <a:xfrm rot="10800000">
            <a:off x="2452353" y="1914445"/>
            <a:ext cx="593245" cy="356093"/>
          </a:xfrm>
          <a:prstGeom prst="curvedConnector3">
            <a:avLst/>
          </a:prstGeom>
          <a:noFill/>
          <a:ln w="57150" cap="flat" cmpd="sng" algn="ctr">
            <a:solidFill>
              <a:srgbClr val="D56E48"/>
            </a:solidFill>
            <a:prstDash val="solid"/>
            <a:miter lim="800000"/>
            <a:tailEnd type="triangle"/>
          </a:ln>
          <a:effectLst/>
        </p:spPr>
      </p:cxnSp>
      <p:sp>
        <p:nvSpPr>
          <p:cNvPr id="221" name="TextBox 220">
            <a:extLst>
              <a:ext uri="{FF2B5EF4-FFF2-40B4-BE49-F238E27FC236}">
                <a16:creationId xmlns:a16="http://schemas.microsoft.com/office/drawing/2014/main" id="{B70629C5-6CAD-E6F5-E0C3-D7B37C0AADF9}"/>
              </a:ext>
            </a:extLst>
          </p:cNvPr>
          <p:cNvSpPr txBox="1"/>
          <p:nvPr/>
        </p:nvSpPr>
        <p:spPr>
          <a:xfrm>
            <a:off x="794222" y="1141728"/>
            <a:ext cx="3300574"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PERFECT (TRUE) MODEL!</a:t>
            </a:r>
          </a:p>
        </p:txBody>
      </p:sp>
      <p:cxnSp>
        <p:nvCxnSpPr>
          <p:cNvPr id="223" name="Straight Arrow Connector 222">
            <a:extLst>
              <a:ext uri="{FF2B5EF4-FFF2-40B4-BE49-F238E27FC236}">
                <a16:creationId xmlns:a16="http://schemas.microsoft.com/office/drawing/2014/main" id="{A089C66A-B1AE-453D-9DE0-D37E7E7D497C}"/>
              </a:ext>
            </a:extLst>
          </p:cNvPr>
          <p:cNvCxnSpPr>
            <a:cxnSpLocks/>
          </p:cNvCxnSpPr>
          <p:nvPr/>
        </p:nvCxnSpPr>
        <p:spPr>
          <a:xfrm flipV="1">
            <a:off x="6196296" y="4036998"/>
            <a:ext cx="4653685" cy="13705"/>
          </a:xfrm>
          <a:prstGeom prst="straightConnector1">
            <a:avLst/>
          </a:prstGeom>
          <a:noFill/>
          <a:ln w="57150" cap="flat" cmpd="sng" algn="ctr">
            <a:solidFill>
              <a:srgbClr val="124359"/>
            </a:solidFill>
            <a:prstDash val="solid"/>
            <a:miter lim="800000"/>
            <a:tailEnd type="triangle"/>
          </a:ln>
          <a:effectLst/>
        </p:spPr>
      </p:cxnSp>
      <p:cxnSp>
        <p:nvCxnSpPr>
          <p:cNvPr id="224" name="Straight Arrow Connector 223">
            <a:extLst>
              <a:ext uri="{FF2B5EF4-FFF2-40B4-BE49-F238E27FC236}">
                <a16:creationId xmlns:a16="http://schemas.microsoft.com/office/drawing/2014/main" id="{99B807B2-A599-5342-729D-D4BA1D36D74B}"/>
              </a:ext>
            </a:extLst>
          </p:cNvPr>
          <p:cNvCxnSpPr>
            <a:cxnSpLocks/>
          </p:cNvCxnSpPr>
          <p:nvPr/>
        </p:nvCxnSpPr>
        <p:spPr>
          <a:xfrm flipV="1">
            <a:off x="6209118" y="717759"/>
            <a:ext cx="21730" cy="3347762"/>
          </a:xfrm>
          <a:prstGeom prst="straightConnector1">
            <a:avLst/>
          </a:prstGeom>
          <a:noFill/>
          <a:ln w="57150" cap="flat" cmpd="sng" algn="ctr">
            <a:solidFill>
              <a:srgbClr val="124359"/>
            </a:solidFill>
            <a:prstDash val="solid"/>
            <a:miter lim="800000"/>
            <a:tailEnd type="triangle"/>
          </a:ln>
          <a:effectLst/>
        </p:spPr>
      </p:cxnSp>
      <p:sp>
        <p:nvSpPr>
          <p:cNvPr id="225" name="Oval 224">
            <a:extLst>
              <a:ext uri="{FF2B5EF4-FFF2-40B4-BE49-F238E27FC236}">
                <a16:creationId xmlns:a16="http://schemas.microsoft.com/office/drawing/2014/main" id="{663E61F4-8D12-5862-D947-91F018493EE8}"/>
              </a:ext>
            </a:extLst>
          </p:cNvPr>
          <p:cNvSpPr/>
          <p:nvPr/>
        </p:nvSpPr>
        <p:spPr>
          <a:xfrm>
            <a:off x="7007883" y="2558547"/>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6" name="Oval 225">
            <a:extLst>
              <a:ext uri="{FF2B5EF4-FFF2-40B4-BE49-F238E27FC236}">
                <a16:creationId xmlns:a16="http://schemas.microsoft.com/office/drawing/2014/main" id="{A0784DE5-A085-EF17-1B42-1D686D5B6F76}"/>
              </a:ext>
            </a:extLst>
          </p:cNvPr>
          <p:cNvSpPr/>
          <p:nvPr/>
        </p:nvSpPr>
        <p:spPr>
          <a:xfrm>
            <a:off x="7086126" y="3506794"/>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7" name="Oval 226">
            <a:extLst>
              <a:ext uri="{FF2B5EF4-FFF2-40B4-BE49-F238E27FC236}">
                <a16:creationId xmlns:a16="http://schemas.microsoft.com/office/drawing/2014/main" id="{31B199BE-DAAE-7267-D42A-BDACD938B8B5}"/>
              </a:ext>
            </a:extLst>
          </p:cNvPr>
          <p:cNvSpPr/>
          <p:nvPr/>
        </p:nvSpPr>
        <p:spPr>
          <a:xfrm>
            <a:off x="7926371" y="1962999"/>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8" name="Oval 227">
            <a:extLst>
              <a:ext uri="{FF2B5EF4-FFF2-40B4-BE49-F238E27FC236}">
                <a16:creationId xmlns:a16="http://schemas.microsoft.com/office/drawing/2014/main" id="{2C592986-D572-2F0B-71EB-25A10A1C1CAB}"/>
              </a:ext>
            </a:extLst>
          </p:cNvPr>
          <p:cNvSpPr/>
          <p:nvPr/>
        </p:nvSpPr>
        <p:spPr>
          <a:xfrm>
            <a:off x="6551772" y="3249240"/>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9" name="Oval 228">
            <a:extLst>
              <a:ext uri="{FF2B5EF4-FFF2-40B4-BE49-F238E27FC236}">
                <a16:creationId xmlns:a16="http://schemas.microsoft.com/office/drawing/2014/main" id="{C9DD5FF2-3804-51A7-7CAE-B322D93A1972}"/>
              </a:ext>
            </a:extLst>
          </p:cNvPr>
          <p:cNvSpPr/>
          <p:nvPr/>
        </p:nvSpPr>
        <p:spPr>
          <a:xfrm>
            <a:off x="7605368" y="2568124"/>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0" name="Oval 229">
            <a:extLst>
              <a:ext uri="{FF2B5EF4-FFF2-40B4-BE49-F238E27FC236}">
                <a16:creationId xmlns:a16="http://schemas.microsoft.com/office/drawing/2014/main" id="{5CDF20AC-E1E6-22B2-F285-BD01B230CA3E}"/>
              </a:ext>
            </a:extLst>
          </p:cNvPr>
          <p:cNvSpPr/>
          <p:nvPr/>
        </p:nvSpPr>
        <p:spPr>
          <a:xfrm>
            <a:off x="9034770" y="1706392"/>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1" name="Oval 230">
            <a:extLst>
              <a:ext uri="{FF2B5EF4-FFF2-40B4-BE49-F238E27FC236}">
                <a16:creationId xmlns:a16="http://schemas.microsoft.com/office/drawing/2014/main" id="{DB77507E-3E2D-C587-F995-FBBCFFB01ED8}"/>
              </a:ext>
            </a:extLst>
          </p:cNvPr>
          <p:cNvSpPr/>
          <p:nvPr/>
        </p:nvSpPr>
        <p:spPr>
          <a:xfrm>
            <a:off x="8718958" y="2119232"/>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2" name="Freeform 16">
            <a:extLst>
              <a:ext uri="{FF2B5EF4-FFF2-40B4-BE49-F238E27FC236}">
                <a16:creationId xmlns:a16="http://schemas.microsoft.com/office/drawing/2014/main" id="{4C6978A7-0C51-4B70-F6B2-C5DAAF2D03AC}"/>
              </a:ext>
            </a:extLst>
          </p:cNvPr>
          <p:cNvSpPr/>
          <p:nvPr/>
        </p:nvSpPr>
        <p:spPr>
          <a:xfrm>
            <a:off x="6840248" y="1876439"/>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4" name="Oval 233">
            <a:extLst>
              <a:ext uri="{FF2B5EF4-FFF2-40B4-BE49-F238E27FC236}">
                <a16:creationId xmlns:a16="http://schemas.microsoft.com/office/drawing/2014/main" id="{89303263-587C-9E81-F5FB-93B2C3914916}"/>
              </a:ext>
            </a:extLst>
          </p:cNvPr>
          <p:cNvSpPr/>
          <p:nvPr/>
        </p:nvSpPr>
        <p:spPr>
          <a:xfrm>
            <a:off x="9729654" y="2019193"/>
            <a:ext cx="189466" cy="200079"/>
          </a:xfrm>
          <a:prstGeom prst="ellipse">
            <a:avLst/>
          </a:prstGeom>
          <a:solidFill>
            <a:srgbClr val="11CCDD"/>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236" name="Curved Connector 20">
            <a:extLst>
              <a:ext uri="{FF2B5EF4-FFF2-40B4-BE49-F238E27FC236}">
                <a16:creationId xmlns:a16="http://schemas.microsoft.com/office/drawing/2014/main" id="{F301703E-09A2-6050-5981-CAD4AAE82A4F}"/>
              </a:ext>
            </a:extLst>
          </p:cNvPr>
          <p:cNvCxnSpPr>
            <a:cxnSpLocks/>
          </p:cNvCxnSpPr>
          <p:nvPr/>
        </p:nvCxnSpPr>
        <p:spPr>
          <a:xfrm rot="10800000">
            <a:off x="7861056" y="1439125"/>
            <a:ext cx="747307" cy="671431"/>
          </a:xfrm>
          <a:prstGeom prst="curvedConnector3">
            <a:avLst/>
          </a:prstGeom>
          <a:noFill/>
          <a:ln w="57150" cap="flat" cmpd="sng" algn="ctr">
            <a:noFill/>
            <a:prstDash val="solid"/>
            <a:miter lim="800000"/>
            <a:tailEnd type="triangle"/>
          </a:ln>
          <a:effectLst/>
        </p:spPr>
      </p:cxnSp>
      <p:sp>
        <p:nvSpPr>
          <p:cNvPr id="237" name="TextBox 236">
            <a:extLst>
              <a:ext uri="{FF2B5EF4-FFF2-40B4-BE49-F238E27FC236}">
                <a16:creationId xmlns:a16="http://schemas.microsoft.com/office/drawing/2014/main" id="{AB6EF3D8-161E-ACEE-8CAC-65DA50BFF944}"/>
              </a:ext>
            </a:extLst>
          </p:cNvPr>
          <p:cNvSpPr txBox="1"/>
          <p:nvPr/>
        </p:nvSpPr>
        <p:spPr>
          <a:xfrm>
            <a:off x="6209118" y="875217"/>
            <a:ext cx="2152184" cy="1015663"/>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ym typeface="Arial"/>
              </a:rPr>
              <a:t>PERFECT (TRUE) MODEL!</a:t>
            </a:r>
          </a:p>
        </p:txBody>
      </p:sp>
      <p:cxnSp>
        <p:nvCxnSpPr>
          <p:cNvPr id="238" name="Curved Connector 22">
            <a:extLst>
              <a:ext uri="{FF2B5EF4-FFF2-40B4-BE49-F238E27FC236}">
                <a16:creationId xmlns:a16="http://schemas.microsoft.com/office/drawing/2014/main" id="{237C17BA-2013-9888-8CDA-90B7A14743E3}"/>
              </a:ext>
            </a:extLst>
          </p:cNvPr>
          <p:cNvCxnSpPr/>
          <p:nvPr/>
        </p:nvCxnSpPr>
        <p:spPr>
          <a:xfrm>
            <a:off x="7160928" y="3249240"/>
            <a:ext cx="935405" cy="457633"/>
          </a:xfrm>
          <a:prstGeom prst="curvedConnector3">
            <a:avLst/>
          </a:prstGeom>
          <a:noFill/>
          <a:ln w="57150" cap="flat" cmpd="sng" algn="ctr">
            <a:noFill/>
            <a:prstDash val="solid"/>
            <a:miter lim="800000"/>
            <a:tailEnd type="triangle"/>
          </a:ln>
          <a:effectLst/>
        </p:spPr>
      </p:cxnSp>
      <p:sp>
        <p:nvSpPr>
          <p:cNvPr id="239" name="TextBox 238">
            <a:extLst>
              <a:ext uri="{FF2B5EF4-FFF2-40B4-BE49-F238E27FC236}">
                <a16:creationId xmlns:a16="http://schemas.microsoft.com/office/drawing/2014/main" id="{DA50081F-8A8B-B721-5DE2-793180CA2E31}"/>
              </a:ext>
            </a:extLst>
          </p:cNvPr>
          <p:cNvSpPr txBox="1"/>
          <p:nvPr/>
        </p:nvSpPr>
        <p:spPr>
          <a:xfrm>
            <a:off x="8342309" y="2930983"/>
            <a:ext cx="3292329" cy="1015663"/>
          </a:xfrm>
          <a:prstGeom prst="rect">
            <a:avLst/>
          </a:prstGeom>
          <a:noFill/>
        </p:spPr>
        <p:txBody>
          <a:bodyPr wrap="square" rtlCol="0">
            <a:spAutoFit/>
          </a:bodyPr>
          <a:lstStyle/>
          <a:p>
            <a:pPr algn="ctr" defTabSz="609630">
              <a:buClr>
                <a:srgbClr val="000000"/>
              </a:buClr>
            </a:pPr>
            <a:r>
              <a:rPr lang="en-CA" sz="2000" b="1" kern="0" dirty="0">
                <a:solidFill>
                  <a:srgbClr val="002060"/>
                </a:solidFill>
                <a:latin typeface="Montserrat" panose="00000500000000000000" pitchFamily="2" charset="0"/>
                <a:cs typeface="Arial"/>
                <a:sym typeface="Arial"/>
              </a:rPr>
              <a:t>HIGH ORDER POLYNOMIAL (COMPLEX) MODEL</a:t>
            </a:r>
          </a:p>
        </p:txBody>
      </p:sp>
      <p:sp>
        <p:nvSpPr>
          <p:cNvPr id="240" name="Freeform 24">
            <a:extLst>
              <a:ext uri="{FF2B5EF4-FFF2-40B4-BE49-F238E27FC236}">
                <a16:creationId xmlns:a16="http://schemas.microsoft.com/office/drawing/2014/main" id="{48FFC644-FC8D-3AC7-D8F0-68ED44DF9014}"/>
              </a:ext>
            </a:extLst>
          </p:cNvPr>
          <p:cNvSpPr/>
          <p:nvPr/>
        </p:nvSpPr>
        <p:spPr>
          <a:xfrm>
            <a:off x="6552972" y="1793015"/>
            <a:ext cx="3327055" cy="1931603"/>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cap="flat" cmpd="sng" algn="ctr">
            <a:solidFill>
              <a:srgbClr val="0C1752"/>
            </a:solidFill>
            <a:prstDash val="sysDash"/>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42" name="TextBox 241">
            <a:extLst>
              <a:ext uri="{FF2B5EF4-FFF2-40B4-BE49-F238E27FC236}">
                <a16:creationId xmlns:a16="http://schemas.microsoft.com/office/drawing/2014/main" id="{8082BDF0-3094-B35D-9CA3-AFD5B1786CC8}"/>
              </a:ext>
            </a:extLst>
          </p:cNvPr>
          <p:cNvSpPr txBox="1"/>
          <p:nvPr/>
        </p:nvSpPr>
        <p:spPr>
          <a:xfrm>
            <a:off x="7759302" y="4164030"/>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243" name="TextBox 242">
            <a:extLst>
              <a:ext uri="{FF2B5EF4-FFF2-40B4-BE49-F238E27FC236}">
                <a16:creationId xmlns:a16="http://schemas.microsoft.com/office/drawing/2014/main" id="{3719AB20-25C9-515D-132F-FE4A92B4B661}"/>
              </a:ext>
            </a:extLst>
          </p:cNvPr>
          <p:cNvSpPr txBox="1"/>
          <p:nvPr/>
        </p:nvSpPr>
        <p:spPr>
          <a:xfrm rot="16200000">
            <a:off x="4865423" y="2197975"/>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cxnSp>
        <p:nvCxnSpPr>
          <p:cNvPr id="244" name="Curved Connector 25">
            <a:extLst>
              <a:ext uri="{FF2B5EF4-FFF2-40B4-BE49-F238E27FC236}">
                <a16:creationId xmlns:a16="http://schemas.microsoft.com/office/drawing/2014/main" id="{CF5BCDD6-EBE5-3015-1ADB-434B37FDA7F6}"/>
              </a:ext>
            </a:extLst>
          </p:cNvPr>
          <p:cNvCxnSpPr>
            <a:cxnSpLocks/>
          </p:cNvCxnSpPr>
          <p:nvPr/>
        </p:nvCxnSpPr>
        <p:spPr>
          <a:xfrm rot="10800000">
            <a:off x="7851873" y="1336040"/>
            <a:ext cx="967888" cy="712298"/>
          </a:xfrm>
          <a:prstGeom prst="curvedConnector3">
            <a:avLst/>
          </a:prstGeom>
          <a:noFill/>
          <a:ln w="57150" cap="flat" cmpd="sng" algn="ctr">
            <a:solidFill>
              <a:srgbClr val="D56E48"/>
            </a:solidFill>
            <a:prstDash val="solid"/>
            <a:miter lim="800000"/>
            <a:tailEnd type="triangle"/>
          </a:ln>
          <a:effectLst/>
        </p:spPr>
      </p:cxnSp>
      <p:cxnSp>
        <p:nvCxnSpPr>
          <p:cNvPr id="245" name="Curved Connector 23">
            <a:extLst>
              <a:ext uri="{FF2B5EF4-FFF2-40B4-BE49-F238E27FC236}">
                <a16:creationId xmlns:a16="http://schemas.microsoft.com/office/drawing/2014/main" id="{BFD48699-CF47-C3F7-AFEE-DF7B3E5B89A1}"/>
              </a:ext>
            </a:extLst>
          </p:cNvPr>
          <p:cNvCxnSpPr/>
          <p:nvPr/>
        </p:nvCxnSpPr>
        <p:spPr>
          <a:xfrm>
            <a:off x="7876187" y="2304000"/>
            <a:ext cx="945955" cy="788646"/>
          </a:xfrm>
          <a:prstGeom prst="curvedConnector3">
            <a:avLst/>
          </a:prstGeom>
          <a:noFill/>
          <a:ln w="57150" cap="flat" cmpd="sng" algn="ctr">
            <a:solidFill>
              <a:srgbClr val="0C1752"/>
            </a:solidFill>
            <a:prstDash val="solid"/>
            <a:miter lim="800000"/>
            <a:tailEnd type="triangle"/>
          </a:ln>
          <a:effectLst/>
        </p:spPr>
      </p:cxnSp>
      <p:sp>
        <p:nvSpPr>
          <p:cNvPr id="247" name="TextBox 246">
            <a:extLst>
              <a:ext uri="{FF2B5EF4-FFF2-40B4-BE49-F238E27FC236}">
                <a16:creationId xmlns:a16="http://schemas.microsoft.com/office/drawing/2014/main" id="{50F6682B-C6CE-F5F8-2584-1400A19FE32B}"/>
              </a:ext>
            </a:extLst>
          </p:cNvPr>
          <p:cNvSpPr txBox="1"/>
          <p:nvPr/>
        </p:nvSpPr>
        <p:spPr>
          <a:xfrm>
            <a:off x="9903064" y="917758"/>
            <a:ext cx="1659799" cy="707886"/>
          </a:xfrm>
          <a:prstGeom prst="rect">
            <a:avLst/>
          </a:prstGeom>
          <a:noFill/>
        </p:spPr>
        <p:txBody>
          <a:bodyPr wrap="square" rtlCol="0">
            <a:spAutoFit/>
          </a:bodyPr>
          <a:lstStyle/>
          <a:p>
            <a:pPr algn="ctr" defTabSz="609630">
              <a:buClr>
                <a:srgbClr val="000000"/>
              </a:buClr>
            </a:pPr>
            <a:r>
              <a:rPr lang="en-CA" sz="2000" b="1" kern="0" dirty="0">
                <a:solidFill>
                  <a:srgbClr val="11CCDD"/>
                </a:solidFill>
                <a:latin typeface="Montserrat" panose="00000500000000000000" pitchFamily="2" charset="0"/>
                <a:cs typeface="Arial"/>
                <a:sym typeface="Arial"/>
              </a:rPr>
              <a:t>Training Dataset</a:t>
            </a:r>
          </a:p>
        </p:txBody>
      </p:sp>
      <p:cxnSp>
        <p:nvCxnSpPr>
          <p:cNvPr id="248" name="Curved Connector 31">
            <a:extLst>
              <a:ext uri="{FF2B5EF4-FFF2-40B4-BE49-F238E27FC236}">
                <a16:creationId xmlns:a16="http://schemas.microsoft.com/office/drawing/2014/main" id="{A05D1A80-CBD1-643F-EA51-00D34A170E6D}"/>
              </a:ext>
            </a:extLst>
          </p:cNvPr>
          <p:cNvCxnSpPr>
            <a:cxnSpLocks/>
          </p:cNvCxnSpPr>
          <p:nvPr/>
        </p:nvCxnSpPr>
        <p:spPr>
          <a:xfrm flipV="1">
            <a:off x="9164513" y="1200344"/>
            <a:ext cx="917673" cy="534722"/>
          </a:xfrm>
          <a:prstGeom prst="curvedConnector3">
            <a:avLst>
              <a:gd name="adj1" fmla="val 50000"/>
            </a:avLst>
          </a:prstGeom>
          <a:noFill/>
          <a:ln w="57150" cap="flat" cmpd="sng" algn="ctr">
            <a:solidFill>
              <a:srgbClr val="11CCDD"/>
            </a:solidFill>
            <a:prstDash val="solid"/>
            <a:miter lim="800000"/>
            <a:tailEnd type="triangle"/>
          </a:ln>
          <a:effectLst/>
        </p:spPr>
      </p:cxnSp>
      <p:sp>
        <p:nvSpPr>
          <p:cNvPr id="249" name="TextBox 248">
            <a:extLst>
              <a:ext uri="{FF2B5EF4-FFF2-40B4-BE49-F238E27FC236}">
                <a16:creationId xmlns:a16="http://schemas.microsoft.com/office/drawing/2014/main" id="{66C4F603-7CA8-01BB-AF9A-F2F5139BFC9E}"/>
              </a:ext>
            </a:extLst>
          </p:cNvPr>
          <p:cNvSpPr txBox="1"/>
          <p:nvPr/>
        </p:nvSpPr>
        <p:spPr>
          <a:xfrm>
            <a:off x="4596780" y="721786"/>
            <a:ext cx="1659799" cy="707886"/>
          </a:xfrm>
          <a:prstGeom prst="rect">
            <a:avLst/>
          </a:prstGeom>
          <a:noFill/>
        </p:spPr>
        <p:txBody>
          <a:bodyPr wrap="square" rtlCol="0">
            <a:spAutoFit/>
          </a:bodyPr>
          <a:lstStyle/>
          <a:p>
            <a:pPr algn="ctr" defTabSz="609630">
              <a:buClr>
                <a:srgbClr val="000000"/>
              </a:buClr>
            </a:pPr>
            <a:r>
              <a:rPr lang="en-CA" sz="2000" b="1" kern="0" dirty="0">
                <a:solidFill>
                  <a:srgbClr val="11CCDD"/>
                </a:solidFill>
                <a:latin typeface="Montserrat" panose="00000500000000000000" pitchFamily="2" charset="0"/>
                <a:cs typeface="Arial"/>
                <a:sym typeface="Arial"/>
              </a:rPr>
              <a:t>Training Dataset</a:t>
            </a:r>
          </a:p>
        </p:txBody>
      </p:sp>
      <p:cxnSp>
        <p:nvCxnSpPr>
          <p:cNvPr id="250" name="Curved Connector 31">
            <a:extLst>
              <a:ext uri="{FF2B5EF4-FFF2-40B4-BE49-F238E27FC236}">
                <a16:creationId xmlns:a16="http://schemas.microsoft.com/office/drawing/2014/main" id="{1D5C206B-CC48-32D4-455A-05210AB047DA}"/>
              </a:ext>
            </a:extLst>
          </p:cNvPr>
          <p:cNvCxnSpPr>
            <a:cxnSpLocks/>
          </p:cNvCxnSpPr>
          <p:nvPr/>
        </p:nvCxnSpPr>
        <p:spPr>
          <a:xfrm flipV="1">
            <a:off x="3952487" y="1258484"/>
            <a:ext cx="917673" cy="534722"/>
          </a:xfrm>
          <a:prstGeom prst="curvedConnector3">
            <a:avLst>
              <a:gd name="adj1" fmla="val 50000"/>
            </a:avLst>
          </a:prstGeom>
          <a:noFill/>
          <a:ln w="57150" cap="flat" cmpd="sng" algn="ctr">
            <a:solidFill>
              <a:srgbClr val="11CCDD"/>
            </a:solidFill>
            <a:prstDash val="solid"/>
            <a:miter lim="800000"/>
            <a:tailEnd type="triangle"/>
          </a:ln>
          <a:effectLst/>
        </p:spPr>
      </p:cxnSp>
    </p:spTree>
    <p:extLst>
      <p:ext uri="{BB962C8B-B14F-4D97-AF65-F5344CB8AC3E}">
        <p14:creationId xmlns:p14="http://schemas.microsoft.com/office/powerpoint/2010/main" val="3631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500" fill="hold"/>
                                        <p:tgtEl>
                                          <p:spTgt spid="210"/>
                                        </p:tgtEl>
                                        <p:attrNameLst>
                                          <p:attrName>ppt_x</p:attrName>
                                        </p:attrNameLst>
                                      </p:cBhvr>
                                      <p:tavLst>
                                        <p:tav tm="0">
                                          <p:val>
                                            <p:strVal val="#ppt_x"/>
                                          </p:val>
                                        </p:tav>
                                        <p:tav tm="100000">
                                          <p:val>
                                            <p:strVal val="#ppt_x"/>
                                          </p:val>
                                        </p:tav>
                                      </p:tavLst>
                                    </p:anim>
                                    <p:anim calcmode="lin" valueType="num">
                                      <p:cBhvr additive="base">
                                        <p:cTn id="8" dur="500" fill="hold"/>
                                        <p:tgtEl>
                                          <p:spTgt spid="21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1000"/>
                                        <p:tgtEl>
                                          <p:spTgt spid="214"/>
                                        </p:tgtEl>
                                      </p:cBhvr>
                                    </p:animEffect>
                                    <p:anim calcmode="lin" valueType="num">
                                      <p:cBhvr>
                                        <p:cTn id="12" dur="1000" fill="hold"/>
                                        <p:tgtEl>
                                          <p:spTgt spid="214"/>
                                        </p:tgtEl>
                                        <p:attrNameLst>
                                          <p:attrName>ppt_x</p:attrName>
                                        </p:attrNameLst>
                                      </p:cBhvr>
                                      <p:tavLst>
                                        <p:tav tm="0">
                                          <p:val>
                                            <p:strVal val="#ppt_x"/>
                                          </p:val>
                                        </p:tav>
                                        <p:tav tm="100000">
                                          <p:val>
                                            <p:strVal val="#ppt_x"/>
                                          </p:val>
                                        </p:tav>
                                      </p:tavLst>
                                    </p:anim>
                                    <p:anim calcmode="lin" valueType="num">
                                      <p:cBhvr>
                                        <p:cTn id="13" dur="1000" fill="hold"/>
                                        <p:tgtEl>
                                          <p:spTgt spid="2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fade">
                                      <p:cBhvr>
                                        <p:cTn id="16" dur="1000"/>
                                        <p:tgtEl>
                                          <p:spTgt spid="215"/>
                                        </p:tgtEl>
                                      </p:cBhvr>
                                    </p:animEffect>
                                    <p:anim calcmode="lin" valueType="num">
                                      <p:cBhvr>
                                        <p:cTn id="17" dur="1000" fill="hold"/>
                                        <p:tgtEl>
                                          <p:spTgt spid="215"/>
                                        </p:tgtEl>
                                        <p:attrNameLst>
                                          <p:attrName>ppt_x</p:attrName>
                                        </p:attrNameLst>
                                      </p:cBhvr>
                                      <p:tavLst>
                                        <p:tav tm="0">
                                          <p:val>
                                            <p:strVal val="#ppt_x"/>
                                          </p:val>
                                        </p:tav>
                                        <p:tav tm="100000">
                                          <p:val>
                                            <p:strVal val="#ppt_x"/>
                                          </p:val>
                                        </p:tav>
                                      </p:tavLst>
                                    </p:anim>
                                    <p:anim calcmode="lin" valueType="num">
                                      <p:cBhvr>
                                        <p:cTn id="18" dur="1000" fill="hold"/>
                                        <p:tgtEl>
                                          <p:spTgt spid="2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fade">
                                      <p:cBhvr>
                                        <p:cTn id="21" dur="1000"/>
                                        <p:tgtEl>
                                          <p:spTgt spid="216"/>
                                        </p:tgtEl>
                                      </p:cBhvr>
                                    </p:animEffect>
                                    <p:anim calcmode="lin" valueType="num">
                                      <p:cBhvr>
                                        <p:cTn id="22" dur="1000" fill="hold"/>
                                        <p:tgtEl>
                                          <p:spTgt spid="216"/>
                                        </p:tgtEl>
                                        <p:attrNameLst>
                                          <p:attrName>ppt_x</p:attrName>
                                        </p:attrNameLst>
                                      </p:cBhvr>
                                      <p:tavLst>
                                        <p:tav tm="0">
                                          <p:val>
                                            <p:strVal val="#ppt_x"/>
                                          </p:val>
                                        </p:tav>
                                        <p:tav tm="100000">
                                          <p:val>
                                            <p:strVal val="#ppt_x"/>
                                          </p:val>
                                        </p:tav>
                                      </p:tavLst>
                                    </p:anim>
                                    <p:anim calcmode="lin" valueType="num">
                                      <p:cBhvr>
                                        <p:cTn id="23" dur="1000" fill="hold"/>
                                        <p:tgtEl>
                                          <p:spTgt spid="216"/>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1"/>
                                        </p:tgtEl>
                                        <p:attrNameLst>
                                          <p:attrName>style.visibility</p:attrName>
                                        </p:attrNameLst>
                                      </p:cBhvr>
                                      <p:to>
                                        <p:strVal val="visible"/>
                                      </p:to>
                                    </p:set>
                                    <p:anim calcmode="lin" valueType="num">
                                      <p:cBhvr additive="base">
                                        <p:cTn id="26" dur="500" fill="hold"/>
                                        <p:tgtEl>
                                          <p:spTgt spid="221"/>
                                        </p:tgtEl>
                                        <p:attrNameLst>
                                          <p:attrName>ppt_x</p:attrName>
                                        </p:attrNameLst>
                                      </p:cBhvr>
                                      <p:tavLst>
                                        <p:tav tm="0">
                                          <p:val>
                                            <p:strVal val="#ppt_x"/>
                                          </p:val>
                                        </p:tav>
                                        <p:tav tm="100000">
                                          <p:val>
                                            <p:strVal val="#ppt_x"/>
                                          </p:val>
                                        </p:tav>
                                      </p:tavLst>
                                    </p:anim>
                                    <p:anim calcmode="lin" valueType="num">
                                      <p:cBhvr additive="base">
                                        <p:cTn id="27" dur="500" fill="hold"/>
                                        <p:tgtEl>
                                          <p:spTgt spid="22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20"/>
                                        </p:tgtEl>
                                        <p:attrNameLst>
                                          <p:attrName>style.visibility</p:attrName>
                                        </p:attrNameLst>
                                      </p:cBhvr>
                                      <p:to>
                                        <p:strVal val="visible"/>
                                      </p:to>
                                    </p:set>
                                    <p:anim calcmode="lin" valueType="num">
                                      <p:cBhvr additive="base">
                                        <p:cTn id="30" dur="500" fill="hold"/>
                                        <p:tgtEl>
                                          <p:spTgt spid="220"/>
                                        </p:tgtEl>
                                        <p:attrNameLst>
                                          <p:attrName>ppt_x</p:attrName>
                                        </p:attrNameLst>
                                      </p:cBhvr>
                                      <p:tavLst>
                                        <p:tav tm="0">
                                          <p:val>
                                            <p:strVal val="#ppt_x"/>
                                          </p:val>
                                        </p:tav>
                                        <p:tav tm="100000">
                                          <p:val>
                                            <p:strVal val="#ppt_x"/>
                                          </p:val>
                                        </p:tav>
                                      </p:tavLst>
                                    </p:anim>
                                    <p:anim calcmode="lin" valueType="num">
                                      <p:cBhvr additive="base">
                                        <p:cTn id="31" dur="500" fill="hold"/>
                                        <p:tgtEl>
                                          <p:spTgt spid="2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7"/>
                                        </p:tgtEl>
                                        <p:attrNameLst>
                                          <p:attrName>style.visibility</p:attrName>
                                        </p:attrNameLst>
                                      </p:cBhvr>
                                      <p:to>
                                        <p:strVal val="visible"/>
                                      </p:to>
                                    </p:set>
                                    <p:anim calcmode="lin" valueType="num">
                                      <p:cBhvr additive="base">
                                        <p:cTn id="34" dur="500" fill="hold"/>
                                        <p:tgtEl>
                                          <p:spTgt spid="237"/>
                                        </p:tgtEl>
                                        <p:attrNameLst>
                                          <p:attrName>ppt_x</p:attrName>
                                        </p:attrNameLst>
                                      </p:cBhvr>
                                      <p:tavLst>
                                        <p:tav tm="0">
                                          <p:val>
                                            <p:strVal val="#ppt_x"/>
                                          </p:val>
                                        </p:tav>
                                        <p:tav tm="100000">
                                          <p:val>
                                            <p:strVal val="#ppt_x"/>
                                          </p:val>
                                        </p:tav>
                                      </p:tavLst>
                                    </p:anim>
                                    <p:anim calcmode="lin" valueType="num">
                                      <p:cBhvr additive="base">
                                        <p:cTn id="35" dur="500" fill="hold"/>
                                        <p:tgtEl>
                                          <p:spTgt spid="23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36"/>
                                        </p:tgtEl>
                                        <p:attrNameLst>
                                          <p:attrName>style.visibility</p:attrName>
                                        </p:attrNameLst>
                                      </p:cBhvr>
                                      <p:to>
                                        <p:strVal val="visible"/>
                                      </p:to>
                                    </p:set>
                                    <p:anim calcmode="lin" valueType="num">
                                      <p:cBhvr additive="base">
                                        <p:cTn id="38" dur="500" fill="hold"/>
                                        <p:tgtEl>
                                          <p:spTgt spid="236"/>
                                        </p:tgtEl>
                                        <p:attrNameLst>
                                          <p:attrName>ppt_x</p:attrName>
                                        </p:attrNameLst>
                                      </p:cBhvr>
                                      <p:tavLst>
                                        <p:tav tm="0">
                                          <p:val>
                                            <p:strVal val="#ppt_x"/>
                                          </p:val>
                                        </p:tav>
                                        <p:tav tm="100000">
                                          <p:val>
                                            <p:strVal val="#ppt_x"/>
                                          </p:val>
                                        </p:tav>
                                      </p:tavLst>
                                    </p:anim>
                                    <p:anim calcmode="lin" valueType="num">
                                      <p:cBhvr additive="base">
                                        <p:cTn id="39" dur="500" fill="hold"/>
                                        <p:tgtEl>
                                          <p:spTgt spid="23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2"/>
                                        </p:tgtEl>
                                        <p:attrNameLst>
                                          <p:attrName>style.visibility</p:attrName>
                                        </p:attrNameLst>
                                      </p:cBhvr>
                                      <p:to>
                                        <p:strVal val="visible"/>
                                      </p:to>
                                    </p:set>
                                    <p:anim calcmode="lin" valueType="num">
                                      <p:cBhvr additive="base">
                                        <p:cTn id="42" dur="500" fill="hold"/>
                                        <p:tgtEl>
                                          <p:spTgt spid="232"/>
                                        </p:tgtEl>
                                        <p:attrNameLst>
                                          <p:attrName>ppt_x</p:attrName>
                                        </p:attrNameLst>
                                      </p:cBhvr>
                                      <p:tavLst>
                                        <p:tav tm="0">
                                          <p:val>
                                            <p:strVal val="#ppt_x"/>
                                          </p:val>
                                        </p:tav>
                                        <p:tav tm="100000">
                                          <p:val>
                                            <p:strVal val="#ppt_x"/>
                                          </p:val>
                                        </p:tav>
                                      </p:tavLst>
                                    </p:anim>
                                    <p:anim calcmode="lin" valueType="num">
                                      <p:cBhvr additive="base">
                                        <p:cTn id="43" dur="500" fill="hold"/>
                                        <p:tgtEl>
                                          <p:spTgt spid="232"/>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0"/>
                                        </p:tgtEl>
                                        <p:attrNameLst>
                                          <p:attrName>style.visibility</p:attrName>
                                        </p:attrNameLst>
                                      </p:cBhvr>
                                      <p:to>
                                        <p:strVal val="visible"/>
                                      </p:to>
                                    </p:set>
                                    <p:animEffect transition="in" filter="fade">
                                      <p:cBhvr>
                                        <p:cTn id="46" dur="1000"/>
                                        <p:tgtEl>
                                          <p:spTgt spid="240"/>
                                        </p:tgtEl>
                                      </p:cBhvr>
                                    </p:animEffect>
                                    <p:anim calcmode="lin" valueType="num">
                                      <p:cBhvr>
                                        <p:cTn id="47" dur="1000" fill="hold"/>
                                        <p:tgtEl>
                                          <p:spTgt spid="240"/>
                                        </p:tgtEl>
                                        <p:attrNameLst>
                                          <p:attrName>ppt_x</p:attrName>
                                        </p:attrNameLst>
                                      </p:cBhvr>
                                      <p:tavLst>
                                        <p:tav tm="0">
                                          <p:val>
                                            <p:strVal val="#ppt_x"/>
                                          </p:val>
                                        </p:tav>
                                        <p:tav tm="100000">
                                          <p:val>
                                            <p:strVal val="#ppt_x"/>
                                          </p:val>
                                        </p:tav>
                                      </p:tavLst>
                                    </p:anim>
                                    <p:anim calcmode="lin" valueType="num">
                                      <p:cBhvr>
                                        <p:cTn id="48" dur="1000" fill="hold"/>
                                        <p:tgtEl>
                                          <p:spTgt spid="24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9"/>
                                        </p:tgtEl>
                                        <p:attrNameLst>
                                          <p:attrName>style.visibility</p:attrName>
                                        </p:attrNameLst>
                                      </p:cBhvr>
                                      <p:to>
                                        <p:strVal val="visible"/>
                                      </p:to>
                                    </p:set>
                                    <p:animEffect transition="in" filter="fade">
                                      <p:cBhvr>
                                        <p:cTn id="51" dur="1000"/>
                                        <p:tgtEl>
                                          <p:spTgt spid="239"/>
                                        </p:tgtEl>
                                      </p:cBhvr>
                                    </p:animEffect>
                                    <p:anim calcmode="lin" valueType="num">
                                      <p:cBhvr>
                                        <p:cTn id="52" dur="1000" fill="hold"/>
                                        <p:tgtEl>
                                          <p:spTgt spid="239"/>
                                        </p:tgtEl>
                                        <p:attrNameLst>
                                          <p:attrName>ppt_x</p:attrName>
                                        </p:attrNameLst>
                                      </p:cBhvr>
                                      <p:tavLst>
                                        <p:tav tm="0">
                                          <p:val>
                                            <p:strVal val="#ppt_x"/>
                                          </p:val>
                                        </p:tav>
                                        <p:tav tm="100000">
                                          <p:val>
                                            <p:strVal val="#ppt_x"/>
                                          </p:val>
                                        </p:tav>
                                      </p:tavLst>
                                    </p:anim>
                                    <p:anim calcmode="lin" valueType="num">
                                      <p:cBhvr>
                                        <p:cTn id="53" dur="1000" fill="hold"/>
                                        <p:tgtEl>
                                          <p:spTgt spid="239"/>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38"/>
                                        </p:tgtEl>
                                        <p:attrNameLst>
                                          <p:attrName>style.visibility</p:attrName>
                                        </p:attrNameLst>
                                      </p:cBhvr>
                                      <p:to>
                                        <p:strVal val="visible"/>
                                      </p:to>
                                    </p:set>
                                    <p:anim calcmode="lin" valueType="num">
                                      <p:cBhvr additive="base">
                                        <p:cTn id="56" dur="500" fill="hold"/>
                                        <p:tgtEl>
                                          <p:spTgt spid="238"/>
                                        </p:tgtEl>
                                        <p:attrNameLst>
                                          <p:attrName>ppt_x</p:attrName>
                                        </p:attrNameLst>
                                      </p:cBhvr>
                                      <p:tavLst>
                                        <p:tav tm="0">
                                          <p:val>
                                            <p:strVal val="#ppt_x"/>
                                          </p:val>
                                        </p:tav>
                                        <p:tav tm="100000">
                                          <p:val>
                                            <p:strVal val="#ppt_x"/>
                                          </p:val>
                                        </p:tav>
                                      </p:tavLst>
                                    </p:anim>
                                    <p:anim calcmode="lin" valueType="num">
                                      <p:cBhvr additive="base">
                                        <p:cTn id="57" dur="500" fill="hold"/>
                                        <p:tgtEl>
                                          <p:spTgt spid="238"/>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44"/>
                                        </p:tgtEl>
                                        <p:attrNameLst>
                                          <p:attrName>style.visibility</p:attrName>
                                        </p:attrNameLst>
                                      </p:cBhvr>
                                      <p:to>
                                        <p:strVal val="visible"/>
                                      </p:to>
                                    </p:set>
                                    <p:anim calcmode="lin" valueType="num">
                                      <p:cBhvr additive="base">
                                        <p:cTn id="60" dur="500" fill="hold"/>
                                        <p:tgtEl>
                                          <p:spTgt spid="244"/>
                                        </p:tgtEl>
                                        <p:attrNameLst>
                                          <p:attrName>ppt_x</p:attrName>
                                        </p:attrNameLst>
                                      </p:cBhvr>
                                      <p:tavLst>
                                        <p:tav tm="0">
                                          <p:val>
                                            <p:strVal val="#ppt_x"/>
                                          </p:val>
                                        </p:tav>
                                        <p:tav tm="100000">
                                          <p:val>
                                            <p:strVal val="#ppt_x"/>
                                          </p:val>
                                        </p:tav>
                                      </p:tavLst>
                                    </p:anim>
                                    <p:anim calcmode="lin" valueType="num">
                                      <p:cBhvr additive="base">
                                        <p:cTn id="61" dur="500" fill="hold"/>
                                        <p:tgtEl>
                                          <p:spTgt spid="244"/>
                                        </p:tgtEl>
                                        <p:attrNameLst>
                                          <p:attrName>ppt_y</p:attrName>
                                        </p:attrNameLst>
                                      </p:cBhvr>
                                      <p:tavLst>
                                        <p:tav tm="0">
                                          <p:val>
                                            <p:strVal val="1+#ppt_h/2"/>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45"/>
                                        </p:tgtEl>
                                        <p:attrNameLst>
                                          <p:attrName>style.visibility</p:attrName>
                                        </p:attrNameLst>
                                      </p:cBhvr>
                                      <p:to>
                                        <p:strVal val="visible"/>
                                      </p:to>
                                    </p:set>
                                    <p:animEffect transition="in" filter="fade">
                                      <p:cBhvr>
                                        <p:cTn id="64" dur="1000"/>
                                        <p:tgtEl>
                                          <p:spTgt spid="245"/>
                                        </p:tgtEl>
                                      </p:cBhvr>
                                    </p:animEffect>
                                    <p:anim calcmode="lin" valueType="num">
                                      <p:cBhvr>
                                        <p:cTn id="65" dur="1000" fill="hold"/>
                                        <p:tgtEl>
                                          <p:spTgt spid="245"/>
                                        </p:tgtEl>
                                        <p:attrNameLst>
                                          <p:attrName>ppt_x</p:attrName>
                                        </p:attrNameLst>
                                      </p:cBhvr>
                                      <p:tavLst>
                                        <p:tav tm="0">
                                          <p:val>
                                            <p:strVal val="#ppt_x"/>
                                          </p:val>
                                        </p:tav>
                                        <p:tav tm="100000">
                                          <p:val>
                                            <p:strVal val="#ppt_x"/>
                                          </p:val>
                                        </p:tav>
                                      </p:tavLst>
                                    </p:anim>
                                    <p:anim calcmode="lin" valueType="num">
                                      <p:cBhvr>
                                        <p:cTn id="66" dur="1000" fill="hold"/>
                                        <p:tgtEl>
                                          <p:spTgt spid="245"/>
                                        </p:tgtEl>
                                        <p:attrNameLst>
                                          <p:attrName>ppt_y</p:attrName>
                                        </p:attrNameLst>
                                      </p:cBhvr>
                                      <p:tavLst>
                                        <p:tav tm="0">
                                          <p:val>
                                            <p:strVal val="#ppt_y+.1"/>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48"/>
                                        </p:tgtEl>
                                        <p:attrNameLst>
                                          <p:attrName>style.visibility</p:attrName>
                                        </p:attrNameLst>
                                      </p:cBhvr>
                                      <p:to>
                                        <p:strVal val="visible"/>
                                      </p:to>
                                    </p:set>
                                    <p:anim calcmode="lin" valueType="num">
                                      <p:cBhvr additive="base">
                                        <p:cTn id="69" dur="500" fill="hold"/>
                                        <p:tgtEl>
                                          <p:spTgt spid="248"/>
                                        </p:tgtEl>
                                        <p:attrNameLst>
                                          <p:attrName>ppt_x</p:attrName>
                                        </p:attrNameLst>
                                      </p:cBhvr>
                                      <p:tavLst>
                                        <p:tav tm="0">
                                          <p:val>
                                            <p:strVal val="#ppt_x"/>
                                          </p:val>
                                        </p:tav>
                                        <p:tav tm="100000">
                                          <p:val>
                                            <p:strVal val="#ppt_x"/>
                                          </p:val>
                                        </p:tav>
                                      </p:tavLst>
                                    </p:anim>
                                    <p:anim calcmode="lin" valueType="num">
                                      <p:cBhvr additive="base">
                                        <p:cTn id="70" dur="500" fill="hold"/>
                                        <p:tgtEl>
                                          <p:spTgt spid="24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47"/>
                                        </p:tgtEl>
                                        <p:attrNameLst>
                                          <p:attrName>style.visibility</p:attrName>
                                        </p:attrNameLst>
                                      </p:cBhvr>
                                      <p:to>
                                        <p:strVal val="visible"/>
                                      </p:to>
                                    </p:set>
                                    <p:anim calcmode="lin" valueType="num">
                                      <p:cBhvr additive="base">
                                        <p:cTn id="73" dur="500" fill="hold"/>
                                        <p:tgtEl>
                                          <p:spTgt spid="247"/>
                                        </p:tgtEl>
                                        <p:attrNameLst>
                                          <p:attrName>ppt_x</p:attrName>
                                        </p:attrNameLst>
                                      </p:cBhvr>
                                      <p:tavLst>
                                        <p:tav tm="0">
                                          <p:val>
                                            <p:strVal val="#ppt_x"/>
                                          </p:val>
                                        </p:tav>
                                        <p:tav tm="100000">
                                          <p:val>
                                            <p:strVal val="#ppt_x"/>
                                          </p:val>
                                        </p:tav>
                                      </p:tavLst>
                                    </p:anim>
                                    <p:anim calcmode="lin" valueType="num">
                                      <p:cBhvr additive="base">
                                        <p:cTn id="74" dur="500" fill="hold"/>
                                        <p:tgtEl>
                                          <p:spTgt spid="24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50"/>
                                        </p:tgtEl>
                                        <p:attrNameLst>
                                          <p:attrName>style.visibility</p:attrName>
                                        </p:attrNameLst>
                                      </p:cBhvr>
                                      <p:to>
                                        <p:strVal val="visible"/>
                                      </p:to>
                                    </p:set>
                                    <p:anim calcmode="lin" valueType="num">
                                      <p:cBhvr additive="base">
                                        <p:cTn id="77" dur="500" fill="hold"/>
                                        <p:tgtEl>
                                          <p:spTgt spid="250"/>
                                        </p:tgtEl>
                                        <p:attrNameLst>
                                          <p:attrName>ppt_x</p:attrName>
                                        </p:attrNameLst>
                                      </p:cBhvr>
                                      <p:tavLst>
                                        <p:tav tm="0">
                                          <p:val>
                                            <p:strVal val="#ppt_x"/>
                                          </p:val>
                                        </p:tav>
                                        <p:tav tm="100000">
                                          <p:val>
                                            <p:strVal val="#ppt_x"/>
                                          </p:val>
                                        </p:tav>
                                      </p:tavLst>
                                    </p:anim>
                                    <p:anim calcmode="lin" valueType="num">
                                      <p:cBhvr additive="base">
                                        <p:cTn id="78" dur="500" fill="hold"/>
                                        <p:tgtEl>
                                          <p:spTgt spid="25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9"/>
                                        </p:tgtEl>
                                        <p:attrNameLst>
                                          <p:attrName>style.visibility</p:attrName>
                                        </p:attrNameLst>
                                      </p:cBhvr>
                                      <p:to>
                                        <p:strVal val="visible"/>
                                      </p:to>
                                    </p:set>
                                    <p:anim calcmode="lin" valueType="num">
                                      <p:cBhvr additive="base">
                                        <p:cTn id="81" dur="500" fill="hold"/>
                                        <p:tgtEl>
                                          <p:spTgt spid="249"/>
                                        </p:tgtEl>
                                        <p:attrNameLst>
                                          <p:attrName>ppt_x</p:attrName>
                                        </p:attrNameLst>
                                      </p:cBhvr>
                                      <p:tavLst>
                                        <p:tav tm="0">
                                          <p:val>
                                            <p:strVal val="#ppt_x"/>
                                          </p:val>
                                        </p:tav>
                                        <p:tav tm="100000">
                                          <p:val>
                                            <p:strVal val="#ppt_x"/>
                                          </p:val>
                                        </p:tav>
                                      </p:tavLst>
                                    </p:anim>
                                    <p:anim calcmode="lin" valueType="num">
                                      <p:cBhvr additive="base">
                                        <p:cTn id="82"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94"/>
                                        </p:tgtEl>
                                        <p:attrNameLst>
                                          <p:attrName>style.visibility</p:attrName>
                                        </p:attrNameLst>
                                      </p:cBhvr>
                                      <p:to>
                                        <p:strVal val="visible"/>
                                      </p:to>
                                    </p:set>
                                    <p:anim calcmode="lin" valueType="num">
                                      <p:cBhvr>
                                        <p:cTn id="87" dur="1000" fill="hold"/>
                                        <p:tgtEl>
                                          <p:spTgt spid="194"/>
                                        </p:tgtEl>
                                        <p:attrNameLst>
                                          <p:attrName>ppt_w</p:attrName>
                                        </p:attrNameLst>
                                      </p:cBhvr>
                                      <p:tavLst>
                                        <p:tav tm="0">
                                          <p:val>
                                            <p:fltVal val="0"/>
                                          </p:val>
                                        </p:tav>
                                        <p:tav tm="100000">
                                          <p:val>
                                            <p:strVal val="#ppt_w"/>
                                          </p:val>
                                        </p:tav>
                                      </p:tavLst>
                                    </p:anim>
                                    <p:anim calcmode="lin" valueType="num">
                                      <p:cBhvr>
                                        <p:cTn id="88" dur="1000" fill="hold"/>
                                        <p:tgtEl>
                                          <p:spTgt spid="194"/>
                                        </p:tgtEl>
                                        <p:attrNameLst>
                                          <p:attrName>ppt_h</p:attrName>
                                        </p:attrNameLst>
                                      </p:cBhvr>
                                      <p:tavLst>
                                        <p:tav tm="0">
                                          <p:val>
                                            <p:fltVal val="0"/>
                                          </p:val>
                                        </p:tav>
                                        <p:tav tm="100000">
                                          <p:val>
                                            <p:strVal val="#ppt_h"/>
                                          </p:val>
                                        </p:tav>
                                      </p:tavLst>
                                    </p:anim>
                                    <p:anim calcmode="lin" valueType="num">
                                      <p:cBhvr>
                                        <p:cTn id="89" dur="1000" fill="hold"/>
                                        <p:tgtEl>
                                          <p:spTgt spid="194"/>
                                        </p:tgtEl>
                                        <p:attrNameLst>
                                          <p:attrName>style.rotation</p:attrName>
                                        </p:attrNameLst>
                                      </p:cBhvr>
                                      <p:tavLst>
                                        <p:tav tm="0">
                                          <p:val>
                                            <p:fltVal val="90"/>
                                          </p:val>
                                        </p:tav>
                                        <p:tav tm="100000">
                                          <p:val>
                                            <p:fltVal val="0"/>
                                          </p:val>
                                        </p:tav>
                                      </p:tavLst>
                                    </p:anim>
                                    <p:animEffect transition="in" filter="fade">
                                      <p:cBhvr>
                                        <p:cTn id="90"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210" grpId="0" animBg="1"/>
      <p:bldP spid="216" grpId="0"/>
      <p:bldP spid="221" grpId="0"/>
      <p:bldP spid="232" grpId="0" animBg="1"/>
      <p:bldP spid="237" grpId="0"/>
      <p:bldP spid="239" grpId="0"/>
      <p:bldP spid="240" grpId="0" animBg="1"/>
      <p:bldP spid="247" grpId="0"/>
      <p:bldP spid="2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53E2-293F-030A-0B21-C450E5B3542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F2EA17-4625-59CB-00CC-CF96DBFA5AEF}"/>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0849A6A-46BB-53AC-61F1-7FD9D78FE42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43C9C84-FED5-AFE3-2F9F-C73CD820960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Simple vs. Complex Models During Testing</a:t>
            </a:r>
          </a:p>
        </p:txBody>
      </p:sp>
      <p:sp>
        <p:nvSpPr>
          <p:cNvPr id="9" name="TextBox 8">
            <a:extLst>
              <a:ext uri="{FF2B5EF4-FFF2-40B4-BE49-F238E27FC236}">
                <a16:creationId xmlns:a16="http://schemas.microsoft.com/office/drawing/2014/main" id="{F04714A1-F7EC-B1AE-38EC-E7877CE7330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90" name="TextBox 189">
            <a:extLst>
              <a:ext uri="{FF2B5EF4-FFF2-40B4-BE49-F238E27FC236}">
                <a16:creationId xmlns:a16="http://schemas.microsoft.com/office/drawing/2014/main" id="{5A08D355-B32C-56ED-E7E1-7921E98E3913}"/>
              </a:ext>
            </a:extLst>
          </p:cNvPr>
          <p:cNvSpPr txBox="1"/>
          <p:nvPr/>
        </p:nvSpPr>
        <p:spPr>
          <a:xfrm>
            <a:off x="940337" y="4840405"/>
            <a:ext cx="4912640" cy="400110"/>
          </a:xfrm>
          <a:prstGeom prst="rect">
            <a:avLst/>
          </a:prstGeom>
          <a:solidFill>
            <a:sysClr val="window" lastClr="FFFFFF"/>
          </a:solidFill>
          <a:ln w="12700" cap="flat" cmpd="sng" algn="ctr">
            <a:noFill/>
            <a:prstDash val="solid"/>
            <a:miter lim="800000"/>
          </a:ln>
          <a:effectLst/>
        </p:spPr>
        <p:txBody>
          <a:bodyPr wrap="square" rtlCol="0">
            <a:spAutoFit/>
          </a:bodyPr>
          <a:lstStyle>
            <a:defPPr>
              <a:defRPr lang="en-US"/>
            </a:defPPr>
            <a:lvl1pPr marR="0" lvl="0" indent="0" algn="ctr" defTabSz="609630" fontAlgn="auto">
              <a:lnSpc>
                <a:spcPct val="100000"/>
              </a:lnSpc>
              <a:spcBef>
                <a:spcPts val="0"/>
              </a:spcBef>
              <a:spcAft>
                <a:spcPts val="0"/>
              </a:spcAft>
              <a:buClr>
                <a:srgbClr val="000000"/>
              </a:buClr>
              <a:buSzTx/>
              <a:buFontTx/>
              <a:buNone/>
              <a:tabLst/>
              <a:defRPr kumimoji="0" sz="2000" b="1" i="0" u="none" strike="noStrike" kern="0" cap="none" spc="0" normalizeH="0" baseline="0">
                <a:ln>
                  <a:noFill/>
                </a:ln>
                <a:solidFill>
                  <a:srgbClr val="002060"/>
                </a:solidFill>
                <a:effectLst/>
                <a:uLnTx/>
                <a:uFillTx/>
              </a:defRPr>
            </a:lvl1pPr>
          </a:lstStyle>
          <a:p>
            <a:r>
              <a:rPr lang="en-CA" dirty="0">
                <a:solidFill>
                  <a:srgbClr val="D56E48"/>
                </a:solidFill>
                <a:latin typeface="Montserrat" panose="00000500000000000000" pitchFamily="2" charset="0"/>
                <a:sym typeface="Arial"/>
              </a:rPr>
              <a:t>SUM OF SQUARES (ACCEPTABLE!)</a:t>
            </a:r>
          </a:p>
        </p:txBody>
      </p:sp>
      <p:sp>
        <p:nvSpPr>
          <p:cNvPr id="191" name="TextBox 190">
            <a:extLst>
              <a:ext uri="{FF2B5EF4-FFF2-40B4-BE49-F238E27FC236}">
                <a16:creationId xmlns:a16="http://schemas.microsoft.com/office/drawing/2014/main" id="{EC179D6B-8A10-AF5D-798B-4BD1B054AA80}"/>
              </a:ext>
            </a:extLst>
          </p:cNvPr>
          <p:cNvSpPr txBox="1"/>
          <p:nvPr/>
        </p:nvSpPr>
        <p:spPr>
          <a:xfrm>
            <a:off x="6815056" y="4873008"/>
            <a:ext cx="4628893" cy="400110"/>
          </a:xfrm>
          <a:prstGeom prst="rect">
            <a:avLst/>
          </a:prstGeom>
          <a:solidFill>
            <a:sysClr val="window" lastClr="FFFFFF"/>
          </a:solidFill>
          <a:ln w="12700" cap="flat" cmpd="sng" algn="ctr">
            <a:noFill/>
            <a:prstDash val="solid"/>
            <a:miter lim="800000"/>
          </a:ln>
          <a:effectLst/>
        </p:spPr>
        <p:txBody>
          <a:bodyPr wrap="square" rtlCol="0">
            <a:spAutoFit/>
          </a:bodyP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r>
              <a:rPr kumimoji="0" lang="en-CA" sz="2000" b="1" i="0" u="none" strike="noStrike" kern="0" cap="none" spc="0" normalizeH="0" baseline="0" noProof="0" dirty="0">
                <a:ln>
                  <a:noFill/>
                </a:ln>
                <a:solidFill>
                  <a:srgbClr val="D56E48"/>
                </a:solidFill>
                <a:effectLst/>
                <a:uLnTx/>
                <a:uFillTx/>
                <a:latin typeface="Montserrat" panose="00000500000000000000" pitchFamily="2" charset="0"/>
                <a:sym typeface="Arial"/>
              </a:rPr>
              <a:t>SUM OF SQUARES (LARGE)</a:t>
            </a:r>
          </a:p>
        </p:txBody>
      </p:sp>
      <p:pic>
        <p:nvPicPr>
          <p:cNvPr id="192" name="Picture 191">
            <a:extLst>
              <a:ext uri="{FF2B5EF4-FFF2-40B4-BE49-F238E27FC236}">
                <a16:creationId xmlns:a16="http://schemas.microsoft.com/office/drawing/2014/main" id="{03AE56DA-5423-4B8E-C88E-8A23B8C7DD3F}"/>
              </a:ext>
            </a:extLst>
          </p:cNvPr>
          <p:cNvPicPr>
            <a:picLocks noChangeAspect="1"/>
          </p:cNvPicPr>
          <p:nvPr/>
        </p:nvPicPr>
        <p:blipFill>
          <a:blip r:embed="rId4">
            <a:clrChange>
              <a:clrFrom>
                <a:srgbClr val="262626"/>
              </a:clrFrom>
              <a:clrTo>
                <a:srgbClr val="262626">
                  <a:alpha val="0"/>
                </a:srgbClr>
              </a:clrTo>
            </a:clrChange>
          </a:blip>
          <a:stretch>
            <a:fillRect/>
          </a:stretch>
        </p:blipFill>
        <p:spPr>
          <a:xfrm>
            <a:off x="158642" y="4584750"/>
            <a:ext cx="975258" cy="918121"/>
          </a:xfrm>
          <a:prstGeom prst="rect">
            <a:avLst/>
          </a:prstGeom>
        </p:spPr>
      </p:pic>
      <p:pic>
        <p:nvPicPr>
          <p:cNvPr id="193" name="Picture 192">
            <a:extLst>
              <a:ext uri="{FF2B5EF4-FFF2-40B4-BE49-F238E27FC236}">
                <a16:creationId xmlns:a16="http://schemas.microsoft.com/office/drawing/2014/main" id="{F4BE7A68-CDC7-014F-1D5D-31BB52D41FD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66040" y="4567312"/>
            <a:ext cx="888881" cy="925358"/>
          </a:xfrm>
          <a:prstGeom prst="rect">
            <a:avLst/>
          </a:prstGeom>
        </p:spPr>
      </p:pic>
      <p:cxnSp>
        <p:nvCxnSpPr>
          <p:cNvPr id="201" name="Straight Arrow Connector 200">
            <a:extLst>
              <a:ext uri="{FF2B5EF4-FFF2-40B4-BE49-F238E27FC236}">
                <a16:creationId xmlns:a16="http://schemas.microsoft.com/office/drawing/2014/main" id="{42E68C1E-9B43-2856-742F-E367E92E81DD}"/>
              </a:ext>
            </a:extLst>
          </p:cNvPr>
          <p:cNvCxnSpPr>
            <a:cxnSpLocks/>
          </p:cNvCxnSpPr>
          <p:nvPr/>
        </p:nvCxnSpPr>
        <p:spPr>
          <a:xfrm flipV="1">
            <a:off x="1000382" y="4066970"/>
            <a:ext cx="4628893" cy="41931"/>
          </a:xfrm>
          <a:prstGeom prst="straightConnector1">
            <a:avLst/>
          </a:prstGeom>
          <a:noFill/>
          <a:ln w="57150" cap="flat" cmpd="sng" algn="ctr">
            <a:solidFill>
              <a:srgbClr val="124359"/>
            </a:solidFill>
            <a:prstDash val="solid"/>
            <a:miter lim="800000"/>
            <a:tailEnd type="triangle"/>
          </a:ln>
          <a:effectLst/>
        </p:spPr>
      </p:cxnSp>
      <p:cxnSp>
        <p:nvCxnSpPr>
          <p:cNvPr id="202" name="Straight Arrow Connector 201">
            <a:extLst>
              <a:ext uri="{FF2B5EF4-FFF2-40B4-BE49-F238E27FC236}">
                <a16:creationId xmlns:a16="http://schemas.microsoft.com/office/drawing/2014/main" id="{296BB869-FFE9-F415-4A57-784AD239FA25}"/>
              </a:ext>
            </a:extLst>
          </p:cNvPr>
          <p:cNvCxnSpPr>
            <a:cxnSpLocks/>
          </p:cNvCxnSpPr>
          <p:nvPr/>
        </p:nvCxnSpPr>
        <p:spPr>
          <a:xfrm flipH="1" flipV="1">
            <a:off x="1006873" y="686097"/>
            <a:ext cx="6332" cy="3437621"/>
          </a:xfrm>
          <a:prstGeom prst="straightConnector1">
            <a:avLst/>
          </a:prstGeom>
          <a:noFill/>
          <a:ln w="57150" cap="flat" cmpd="sng" algn="ctr">
            <a:solidFill>
              <a:srgbClr val="124359"/>
            </a:solidFill>
            <a:prstDash val="solid"/>
            <a:miter lim="800000"/>
            <a:tailEnd type="triangle"/>
          </a:ln>
          <a:effectLst/>
        </p:spPr>
      </p:cxnSp>
      <p:sp>
        <p:nvSpPr>
          <p:cNvPr id="203" name="Oval 202">
            <a:extLst>
              <a:ext uri="{FF2B5EF4-FFF2-40B4-BE49-F238E27FC236}">
                <a16:creationId xmlns:a16="http://schemas.microsoft.com/office/drawing/2014/main" id="{D4EDD3FC-0D5C-375D-0E23-512CF3F8AF46}"/>
              </a:ext>
            </a:extLst>
          </p:cNvPr>
          <p:cNvSpPr/>
          <p:nvPr/>
        </p:nvSpPr>
        <p:spPr>
          <a:xfrm>
            <a:off x="1477044" y="2776724"/>
            <a:ext cx="189466" cy="200079"/>
          </a:xfrm>
          <a:prstGeom prst="ellipse">
            <a:avLst/>
          </a:prstGeom>
          <a:solidFill>
            <a:srgbClr val="D56E48"/>
          </a:solidFill>
          <a:ln w="12700" cap="flat" cmpd="sng" algn="ctr">
            <a:noFill/>
            <a:prstDash val="solid"/>
            <a:miter lim="800000"/>
          </a:ln>
          <a:effectLst/>
        </p:spPr>
        <p:txBody>
          <a:bodyPr rtlCol="0" anchor="ctr"/>
          <a:lstStyle/>
          <a:p>
            <a:pPr algn="ctr" defTabSz="609630">
              <a:buClr>
                <a:srgbClr val="000000"/>
              </a:buClr>
            </a:pPr>
            <a:endParaRPr lang="en-CA" sz="933" kern="0">
              <a:solidFill>
                <a:srgbClr val="D56E48"/>
              </a:solidFill>
              <a:sym typeface="Arial"/>
            </a:endParaRPr>
          </a:p>
        </p:txBody>
      </p:sp>
      <p:sp>
        <p:nvSpPr>
          <p:cNvPr id="204" name="Oval 203">
            <a:extLst>
              <a:ext uri="{FF2B5EF4-FFF2-40B4-BE49-F238E27FC236}">
                <a16:creationId xmlns:a16="http://schemas.microsoft.com/office/drawing/2014/main" id="{4307210E-09E9-0F12-6635-354F0D16DA42}"/>
              </a:ext>
            </a:extLst>
          </p:cNvPr>
          <p:cNvSpPr/>
          <p:nvPr/>
        </p:nvSpPr>
        <p:spPr>
          <a:xfrm>
            <a:off x="2048923" y="3152984"/>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sp>
        <p:nvSpPr>
          <p:cNvPr id="205" name="Oval 204">
            <a:extLst>
              <a:ext uri="{FF2B5EF4-FFF2-40B4-BE49-F238E27FC236}">
                <a16:creationId xmlns:a16="http://schemas.microsoft.com/office/drawing/2014/main" id="{F3079497-45CA-1533-8ED7-F8D3D214A510}"/>
              </a:ext>
            </a:extLst>
          </p:cNvPr>
          <p:cNvSpPr/>
          <p:nvPr/>
        </p:nvSpPr>
        <p:spPr>
          <a:xfrm>
            <a:off x="2327056" y="2152672"/>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sp>
        <p:nvSpPr>
          <p:cNvPr id="208" name="Oval 207">
            <a:extLst>
              <a:ext uri="{FF2B5EF4-FFF2-40B4-BE49-F238E27FC236}">
                <a16:creationId xmlns:a16="http://schemas.microsoft.com/office/drawing/2014/main" id="{E14894E8-3C6B-716D-788E-04B3D549E1DB}"/>
              </a:ext>
            </a:extLst>
          </p:cNvPr>
          <p:cNvSpPr/>
          <p:nvPr/>
        </p:nvSpPr>
        <p:spPr>
          <a:xfrm>
            <a:off x="3271470" y="1726560"/>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sp>
        <p:nvSpPr>
          <p:cNvPr id="209" name="Oval 208">
            <a:extLst>
              <a:ext uri="{FF2B5EF4-FFF2-40B4-BE49-F238E27FC236}">
                <a16:creationId xmlns:a16="http://schemas.microsoft.com/office/drawing/2014/main" id="{A146415A-16AD-DE3E-0F17-3379A7355A59}"/>
              </a:ext>
            </a:extLst>
          </p:cNvPr>
          <p:cNvSpPr/>
          <p:nvPr/>
        </p:nvSpPr>
        <p:spPr>
          <a:xfrm>
            <a:off x="3226507" y="2409261"/>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sp>
        <p:nvSpPr>
          <p:cNvPr id="210" name="Freeform 16">
            <a:extLst>
              <a:ext uri="{FF2B5EF4-FFF2-40B4-BE49-F238E27FC236}">
                <a16:creationId xmlns:a16="http://schemas.microsoft.com/office/drawing/2014/main" id="{78738A51-61EA-94E6-014B-01D33A056248}"/>
              </a:ext>
            </a:extLst>
          </p:cNvPr>
          <p:cNvSpPr/>
          <p:nvPr/>
        </p:nvSpPr>
        <p:spPr>
          <a:xfrm>
            <a:off x="1644334" y="1934637"/>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12" name="Oval 211">
            <a:extLst>
              <a:ext uri="{FF2B5EF4-FFF2-40B4-BE49-F238E27FC236}">
                <a16:creationId xmlns:a16="http://schemas.microsoft.com/office/drawing/2014/main" id="{A1C684C9-8ABE-E391-707E-1BE12A98274A}"/>
              </a:ext>
            </a:extLst>
          </p:cNvPr>
          <p:cNvSpPr/>
          <p:nvPr/>
        </p:nvSpPr>
        <p:spPr>
          <a:xfrm>
            <a:off x="4105763" y="2049117"/>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D56E48"/>
              </a:solidFill>
              <a:effectLst/>
              <a:uLnTx/>
              <a:uFillTx/>
              <a:sym typeface="Arial"/>
            </a:endParaRPr>
          </a:p>
        </p:txBody>
      </p:sp>
      <p:cxnSp>
        <p:nvCxnSpPr>
          <p:cNvPr id="214" name="Straight Connector 213">
            <a:extLst>
              <a:ext uri="{FF2B5EF4-FFF2-40B4-BE49-F238E27FC236}">
                <a16:creationId xmlns:a16="http://schemas.microsoft.com/office/drawing/2014/main" id="{1936CCCA-78F1-11BE-FB99-A0D8F0240A53}"/>
              </a:ext>
            </a:extLst>
          </p:cNvPr>
          <p:cNvCxnSpPr/>
          <p:nvPr/>
        </p:nvCxnSpPr>
        <p:spPr>
          <a:xfrm flipV="1">
            <a:off x="1077313" y="1443168"/>
            <a:ext cx="3927912" cy="1907115"/>
          </a:xfrm>
          <a:prstGeom prst="line">
            <a:avLst/>
          </a:prstGeom>
          <a:noFill/>
          <a:ln w="76200" cap="flat" cmpd="sng" algn="ctr">
            <a:solidFill>
              <a:srgbClr val="0C1752"/>
            </a:solidFill>
            <a:prstDash val="dash"/>
            <a:miter lim="800000"/>
          </a:ln>
          <a:effectLst/>
        </p:spPr>
      </p:cxnSp>
      <p:cxnSp>
        <p:nvCxnSpPr>
          <p:cNvPr id="215" name="Curved Connector 23">
            <a:extLst>
              <a:ext uri="{FF2B5EF4-FFF2-40B4-BE49-F238E27FC236}">
                <a16:creationId xmlns:a16="http://schemas.microsoft.com/office/drawing/2014/main" id="{8EAB39A6-E09C-0BF6-8D31-BFEDEEA8A9BA}"/>
              </a:ext>
            </a:extLst>
          </p:cNvPr>
          <p:cNvCxnSpPr/>
          <p:nvPr/>
        </p:nvCxnSpPr>
        <p:spPr>
          <a:xfrm>
            <a:off x="2766556" y="2561637"/>
            <a:ext cx="945955" cy="788646"/>
          </a:xfrm>
          <a:prstGeom prst="curvedConnector3">
            <a:avLst/>
          </a:prstGeom>
          <a:noFill/>
          <a:ln w="57150" cap="flat" cmpd="sng" algn="ctr">
            <a:solidFill>
              <a:srgbClr val="0C1752"/>
            </a:solidFill>
            <a:prstDash val="solid"/>
            <a:miter lim="800000"/>
            <a:tailEnd type="triangle"/>
          </a:ln>
          <a:effectLst/>
        </p:spPr>
      </p:cxnSp>
      <p:sp>
        <p:nvSpPr>
          <p:cNvPr id="216" name="TextBox 215">
            <a:extLst>
              <a:ext uri="{FF2B5EF4-FFF2-40B4-BE49-F238E27FC236}">
                <a16:creationId xmlns:a16="http://schemas.microsoft.com/office/drawing/2014/main" id="{C1A73280-037D-2D10-733F-075E5F4CADE6}"/>
              </a:ext>
            </a:extLst>
          </p:cNvPr>
          <p:cNvSpPr txBox="1"/>
          <p:nvPr/>
        </p:nvSpPr>
        <p:spPr>
          <a:xfrm>
            <a:off x="2112346" y="3340457"/>
            <a:ext cx="3332048" cy="707886"/>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olidFill>
                  <a:srgbClr val="0C1752"/>
                </a:solidFill>
                <a:sym typeface="Arial"/>
              </a:rPr>
              <a:t>LINEAR REGRESSION MODEL</a:t>
            </a:r>
          </a:p>
        </p:txBody>
      </p:sp>
      <p:sp>
        <p:nvSpPr>
          <p:cNvPr id="218" name="TextBox 217">
            <a:extLst>
              <a:ext uri="{FF2B5EF4-FFF2-40B4-BE49-F238E27FC236}">
                <a16:creationId xmlns:a16="http://schemas.microsoft.com/office/drawing/2014/main" id="{498D0D37-C6FB-34F9-E71F-B2047E3C4119}"/>
              </a:ext>
            </a:extLst>
          </p:cNvPr>
          <p:cNvSpPr txBox="1"/>
          <p:nvPr/>
        </p:nvSpPr>
        <p:spPr>
          <a:xfrm>
            <a:off x="2804902" y="4113605"/>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219" name="TextBox 218">
            <a:extLst>
              <a:ext uri="{FF2B5EF4-FFF2-40B4-BE49-F238E27FC236}">
                <a16:creationId xmlns:a16="http://schemas.microsoft.com/office/drawing/2014/main" id="{37AEBF19-247E-433F-102E-8CE0C7807742}"/>
              </a:ext>
            </a:extLst>
          </p:cNvPr>
          <p:cNvSpPr txBox="1"/>
          <p:nvPr/>
        </p:nvSpPr>
        <p:spPr>
          <a:xfrm rot="16200000">
            <a:off x="-328698" y="2204943"/>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sp>
        <p:nvSpPr>
          <p:cNvPr id="221" name="TextBox 220">
            <a:extLst>
              <a:ext uri="{FF2B5EF4-FFF2-40B4-BE49-F238E27FC236}">
                <a16:creationId xmlns:a16="http://schemas.microsoft.com/office/drawing/2014/main" id="{2F086971-F6F4-6358-5955-BA86D3CE32D5}"/>
              </a:ext>
            </a:extLst>
          </p:cNvPr>
          <p:cNvSpPr txBox="1"/>
          <p:nvPr/>
        </p:nvSpPr>
        <p:spPr>
          <a:xfrm>
            <a:off x="794222" y="889879"/>
            <a:ext cx="3300574"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PERFECT (TRUE) MODEL!</a:t>
            </a:r>
          </a:p>
        </p:txBody>
      </p:sp>
      <p:cxnSp>
        <p:nvCxnSpPr>
          <p:cNvPr id="223" name="Straight Arrow Connector 222">
            <a:extLst>
              <a:ext uri="{FF2B5EF4-FFF2-40B4-BE49-F238E27FC236}">
                <a16:creationId xmlns:a16="http://schemas.microsoft.com/office/drawing/2014/main" id="{02FDB67F-218A-B5F3-A4FB-77F1FA8558E1}"/>
              </a:ext>
            </a:extLst>
          </p:cNvPr>
          <p:cNvCxnSpPr>
            <a:cxnSpLocks/>
          </p:cNvCxnSpPr>
          <p:nvPr/>
        </p:nvCxnSpPr>
        <p:spPr>
          <a:xfrm flipV="1">
            <a:off x="6196296" y="4036998"/>
            <a:ext cx="4653685" cy="13705"/>
          </a:xfrm>
          <a:prstGeom prst="straightConnector1">
            <a:avLst/>
          </a:prstGeom>
          <a:noFill/>
          <a:ln w="57150" cap="flat" cmpd="sng" algn="ctr">
            <a:solidFill>
              <a:srgbClr val="124359"/>
            </a:solidFill>
            <a:prstDash val="solid"/>
            <a:miter lim="800000"/>
            <a:tailEnd type="triangle"/>
          </a:ln>
          <a:effectLst/>
        </p:spPr>
      </p:cxnSp>
      <p:cxnSp>
        <p:nvCxnSpPr>
          <p:cNvPr id="224" name="Straight Arrow Connector 223">
            <a:extLst>
              <a:ext uri="{FF2B5EF4-FFF2-40B4-BE49-F238E27FC236}">
                <a16:creationId xmlns:a16="http://schemas.microsoft.com/office/drawing/2014/main" id="{23D18F6B-E85B-9588-98C1-4DB6AB2C4AF2}"/>
              </a:ext>
            </a:extLst>
          </p:cNvPr>
          <p:cNvCxnSpPr>
            <a:cxnSpLocks/>
          </p:cNvCxnSpPr>
          <p:nvPr/>
        </p:nvCxnSpPr>
        <p:spPr>
          <a:xfrm flipV="1">
            <a:off x="6209118" y="717759"/>
            <a:ext cx="21730" cy="3347762"/>
          </a:xfrm>
          <a:prstGeom prst="straightConnector1">
            <a:avLst/>
          </a:prstGeom>
          <a:noFill/>
          <a:ln w="57150" cap="flat" cmpd="sng" algn="ctr">
            <a:solidFill>
              <a:srgbClr val="124359"/>
            </a:solidFill>
            <a:prstDash val="solid"/>
            <a:miter lim="800000"/>
            <a:tailEnd type="triangle"/>
          </a:ln>
          <a:effectLst/>
        </p:spPr>
      </p:cxnSp>
      <p:sp>
        <p:nvSpPr>
          <p:cNvPr id="225" name="Oval 224">
            <a:extLst>
              <a:ext uri="{FF2B5EF4-FFF2-40B4-BE49-F238E27FC236}">
                <a16:creationId xmlns:a16="http://schemas.microsoft.com/office/drawing/2014/main" id="{1168E1CE-0295-F239-5F89-C66C29E30AF4}"/>
              </a:ext>
            </a:extLst>
          </p:cNvPr>
          <p:cNvSpPr/>
          <p:nvPr/>
        </p:nvSpPr>
        <p:spPr>
          <a:xfrm>
            <a:off x="7303499" y="3031154"/>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7" name="Oval 226">
            <a:extLst>
              <a:ext uri="{FF2B5EF4-FFF2-40B4-BE49-F238E27FC236}">
                <a16:creationId xmlns:a16="http://schemas.microsoft.com/office/drawing/2014/main" id="{8F78ABBF-1CAB-B2C4-BF6D-8FB4F798D4CF}"/>
              </a:ext>
            </a:extLst>
          </p:cNvPr>
          <p:cNvSpPr/>
          <p:nvPr/>
        </p:nvSpPr>
        <p:spPr>
          <a:xfrm>
            <a:off x="7415795" y="2113356"/>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28" name="Oval 227">
            <a:extLst>
              <a:ext uri="{FF2B5EF4-FFF2-40B4-BE49-F238E27FC236}">
                <a16:creationId xmlns:a16="http://schemas.microsoft.com/office/drawing/2014/main" id="{0841692D-287B-8330-BFAA-E8EF551D58FF}"/>
              </a:ext>
            </a:extLst>
          </p:cNvPr>
          <p:cNvSpPr/>
          <p:nvPr/>
        </p:nvSpPr>
        <p:spPr>
          <a:xfrm>
            <a:off x="6666762" y="3031153"/>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0" name="Oval 229">
            <a:extLst>
              <a:ext uri="{FF2B5EF4-FFF2-40B4-BE49-F238E27FC236}">
                <a16:creationId xmlns:a16="http://schemas.microsoft.com/office/drawing/2014/main" id="{D51F43E7-FA14-116A-C560-0241C90891A7}"/>
              </a:ext>
            </a:extLst>
          </p:cNvPr>
          <p:cNvSpPr/>
          <p:nvPr/>
        </p:nvSpPr>
        <p:spPr>
          <a:xfrm>
            <a:off x="8569882" y="1615627"/>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1" name="Oval 230">
            <a:extLst>
              <a:ext uri="{FF2B5EF4-FFF2-40B4-BE49-F238E27FC236}">
                <a16:creationId xmlns:a16="http://schemas.microsoft.com/office/drawing/2014/main" id="{2D79CF50-223B-B369-056A-A94BBE71CC66}"/>
              </a:ext>
            </a:extLst>
          </p:cNvPr>
          <p:cNvSpPr/>
          <p:nvPr/>
        </p:nvSpPr>
        <p:spPr>
          <a:xfrm>
            <a:off x="8323940" y="2303449"/>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2" name="Freeform 16">
            <a:extLst>
              <a:ext uri="{FF2B5EF4-FFF2-40B4-BE49-F238E27FC236}">
                <a16:creationId xmlns:a16="http://schemas.microsoft.com/office/drawing/2014/main" id="{B7B01B03-5645-9F16-E815-B870C40A2DED}"/>
              </a:ext>
            </a:extLst>
          </p:cNvPr>
          <p:cNvSpPr/>
          <p:nvPr/>
        </p:nvSpPr>
        <p:spPr>
          <a:xfrm>
            <a:off x="6840248" y="1876439"/>
            <a:ext cx="2824090" cy="1957466"/>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noFill/>
          <a:ln w="76200" cap="flat" cmpd="sng" algn="ctr">
            <a:solidFill>
              <a:srgbClr val="D56E48"/>
            </a:solid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sp>
        <p:nvSpPr>
          <p:cNvPr id="234" name="Oval 233">
            <a:extLst>
              <a:ext uri="{FF2B5EF4-FFF2-40B4-BE49-F238E27FC236}">
                <a16:creationId xmlns:a16="http://schemas.microsoft.com/office/drawing/2014/main" id="{E6B653A5-465E-4D75-8491-E859AD16BE4C}"/>
              </a:ext>
            </a:extLst>
          </p:cNvPr>
          <p:cNvSpPr/>
          <p:nvPr/>
        </p:nvSpPr>
        <p:spPr>
          <a:xfrm>
            <a:off x="9181617" y="2033211"/>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a:ln>
                <a:noFill/>
              </a:ln>
              <a:solidFill>
                <a:srgbClr val="002060"/>
              </a:solidFill>
              <a:effectLst/>
              <a:uLnTx/>
              <a:uFillTx/>
              <a:sym typeface="Arial"/>
            </a:endParaRPr>
          </a:p>
        </p:txBody>
      </p:sp>
      <p:cxnSp>
        <p:nvCxnSpPr>
          <p:cNvPr id="236" name="Curved Connector 20">
            <a:extLst>
              <a:ext uri="{FF2B5EF4-FFF2-40B4-BE49-F238E27FC236}">
                <a16:creationId xmlns:a16="http://schemas.microsoft.com/office/drawing/2014/main" id="{CD1936CF-B91A-434C-D03E-4B42525B0C74}"/>
              </a:ext>
            </a:extLst>
          </p:cNvPr>
          <p:cNvCxnSpPr>
            <a:cxnSpLocks/>
          </p:cNvCxnSpPr>
          <p:nvPr/>
        </p:nvCxnSpPr>
        <p:spPr>
          <a:xfrm rot="10800000">
            <a:off x="7861056" y="1439125"/>
            <a:ext cx="747307" cy="671431"/>
          </a:xfrm>
          <a:prstGeom prst="curvedConnector3">
            <a:avLst/>
          </a:prstGeom>
          <a:noFill/>
          <a:ln w="57150" cap="flat" cmpd="sng" algn="ctr">
            <a:noFill/>
            <a:prstDash val="solid"/>
            <a:miter lim="800000"/>
            <a:tailEnd type="triangle"/>
          </a:ln>
          <a:effectLst/>
        </p:spPr>
      </p:cxnSp>
      <p:sp>
        <p:nvSpPr>
          <p:cNvPr id="237" name="TextBox 236">
            <a:extLst>
              <a:ext uri="{FF2B5EF4-FFF2-40B4-BE49-F238E27FC236}">
                <a16:creationId xmlns:a16="http://schemas.microsoft.com/office/drawing/2014/main" id="{B0B82963-B3DB-42AC-7C8B-99166AA6489C}"/>
              </a:ext>
            </a:extLst>
          </p:cNvPr>
          <p:cNvSpPr txBox="1"/>
          <p:nvPr/>
        </p:nvSpPr>
        <p:spPr>
          <a:xfrm>
            <a:off x="6209118" y="875217"/>
            <a:ext cx="2152184" cy="1015663"/>
          </a:xfrm>
          <a:prstGeom prst="rect">
            <a:avLst/>
          </a:prstGeom>
          <a:noFill/>
        </p:spPr>
        <p:txBody>
          <a:bodyPr wrap="square" rtlCol="0">
            <a:spAutoFit/>
          </a:bodyPr>
          <a:lstStyle>
            <a:defPPr>
              <a:defRPr lang="en-US"/>
            </a:defPPr>
            <a:lvl1pPr algn="ctr" defTabSz="609630">
              <a:buClr>
                <a:srgbClr val="000000"/>
              </a:buClr>
              <a:defRPr sz="2000" b="1" kern="0">
                <a:solidFill>
                  <a:srgbClr val="D56E48"/>
                </a:solidFill>
                <a:latin typeface="Montserrat" panose="00000500000000000000" pitchFamily="2" charset="0"/>
                <a:cs typeface="Arial"/>
              </a:defRPr>
            </a:lvl1pPr>
          </a:lstStyle>
          <a:p>
            <a:r>
              <a:rPr lang="en-CA" dirty="0">
                <a:sym typeface="Arial"/>
              </a:rPr>
              <a:t>PERFECT (TRUE) MODEL!</a:t>
            </a:r>
          </a:p>
        </p:txBody>
      </p:sp>
      <p:cxnSp>
        <p:nvCxnSpPr>
          <p:cNvPr id="238" name="Curved Connector 22">
            <a:extLst>
              <a:ext uri="{FF2B5EF4-FFF2-40B4-BE49-F238E27FC236}">
                <a16:creationId xmlns:a16="http://schemas.microsoft.com/office/drawing/2014/main" id="{386511FD-B538-7130-37F7-1FC464E4E727}"/>
              </a:ext>
            </a:extLst>
          </p:cNvPr>
          <p:cNvCxnSpPr/>
          <p:nvPr/>
        </p:nvCxnSpPr>
        <p:spPr>
          <a:xfrm>
            <a:off x="7160928" y="3249240"/>
            <a:ext cx="935405" cy="457633"/>
          </a:xfrm>
          <a:prstGeom prst="curvedConnector3">
            <a:avLst/>
          </a:prstGeom>
          <a:noFill/>
          <a:ln w="57150" cap="flat" cmpd="sng" algn="ctr">
            <a:noFill/>
            <a:prstDash val="solid"/>
            <a:miter lim="800000"/>
            <a:tailEnd type="triangle"/>
          </a:ln>
          <a:effectLst/>
        </p:spPr>
      </p:cxnSp>
      <p:sp>
        <p:nvSpPr>
          <p:cNvPr id="239" name="TextBox 238">
            <a:extLst>
              <a:ext uri="{FF2B5EF4-FFF2-40B4-BE49-F238E27FC236}">
                <a16:creationId xmlns:a16="http://schemas.microsoft.com/office/drawing/2014/main" id="{C496F471-4593-C161-A3EA-3211DA19E878}"/>
              </a:ext>
            </a:extLst>
          </p:cNvPr>
          <p:cNvSpPr txBox="1"/>
          <p:nvPr/>
        </p:nvSpPr>
        <p:spPr>
          <a:xfrm>
            <a:off x="8342309" y="2930983"/>
            <a:ext cx="3707972" cy="1015663"/>
          </a:xfrm>
          <a:prstGeom prst="rect">
            <a:avLst/>
          </a:prstGeom>
          <a:noFill/>
        </p:spPr>
        <p:txBody>
          <a:bodyPr wrap="square" rtlCol="0">
            <a:spAutoFit/>
          </a:bodyPr>
          <a:lstStyle/>
          <a:p>
            <a:pPr algn="ctr" defTabSz="609630">
              <a:buClr>
                <a:srgbClr val="000000"/>
              </a:buClr>
            </a:pPr>
            <a:r>
              <a:rPr lang="en-CA" sz="2000" b="1" kern="0" dirty="0">
                <a:solidFill>
                  <a:srgbClr val="002060"/>
                </a:solidFill>
                <a:latin typeface="Montserrat" panose="00000500000000000000" pitchFamily="2" charset="0"/>
                <a:cs typeface="Arial"/>
                <a:sym typeface="Arial"/>
              </a:rPr>
              <a:t>HIGH ORDER POLYNOMIAL (COMPLEX) MODEL</a:t>
            </a:r>
          </a:p>
        </p:txBody>
      </p:sp>
      <p:sp>
        <p:nvSpPr>
          <p:cNvPr id="240" name="Freeform 24">
            <a:extLst>
              <a:ext uri="{FF2B5EF4-FFF2-40B4-BE49-F238E27FC236}">
                <a16:creationId xmlns:a16="http://schemas.microsoft.com/office/drawing/2014/main" id="{D9D8C50B-4514-54BD-F2F6-94EC797BFDDE}"/>
              </a:ext>
            </a:extLst>
          </p:cNvPr>
          <p:cNvSpPr/>
          <p:nvPr/>
        </p:nvSpPr>
        <p:spPr>
          <a:xfrm>
            <a:off x="6552972" y="1793015"/>
            <a:ext cx="3327055" cy="1931603"/>
          </a:xfrm>
          <a:custGeom>
            <a:avLst/>
            <a:gdLst>
              <a:gd name="connsiteX0" fmla="*/ 9008 w 4990583"/>
              <a:gd name="connsiteY0" fmla="*/ 2897404 h 2897404"/>
              <a:gd name="connsiteX1" fmla="*/ 132833 w 4990583"/>
              <a:gd name="connsiteY1" fmla="*/ 2325904 h 2897404"/>
              <a:gd name="connsiteX2" fmla="*/ 932933 w 4990583"/>
              <a:gd name="connsiteY2" fmla="*/ 2754529 h 2897404"/>
              <a:gd name="connsiteX3" fmla="*/ 809108 w 4990583"/>
              <a:gd name="connsiteY3" fmla="*/ 1287679 h 2897404"/>
              <a:gd name="connsiteX4" fmla="*/ 1752083 w 4990583"/>
              <a:gd name="connsiteY4" fmla="*/ 1306729 h 2897404"/>
              <a:gd name="connsiteX5" fmla="*/ 2199758 w 4990583"/>
              <a:gd name="connsiteY5" fmla="*/ 392329 h 2897404"/>
              <a:gd name="connsiteX6" fmla="*/ 3390383 w 4990583"/>
              <a:gd name="connsiteY6" fmla="*/ 649504 h 2897404"/>
              <a:gd name="connsiteX7" fmla="*/ 3895208 w 4990583"/>
              <a:gd name="connsiteY7" fmla="*/ 1804 h 2897404"/>
              <a:gd name="connsiteX8" fmla="*/ 4990583 w 4990583"/>
              <a:gd name="connsiteY8" fmla="*/ 478054 h 28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583" h="2897404">
                <a:moveTo>
                  <a:pt x="9008" y="2897404"/>
                </a:moveTo>
                <a:cubicBezTo>
                  <a:pt x="-6073" y="2623560"/>
                  <a:pt x="-21154" y="2349716"/>
                  <a:pt x="132833" y="2325904"/>
                </a:cubicBezTo>
                <a:cubicBezTo>
                  <a:pt x="286820" y="2302092"/>
                  <a:pt x="820221" y="2927567"/>
                  <a:pt x="932933" y="2754529"/>
                </a:cubicBezTo>
                <a:cubicBezTo>
                  <a:pt x="1045646" y="2581491"/>
                  <a:pt x="672583" y="1528979"/>
                  <a:pt x="809108" y="1287679"/>
                </a:cubicBezTo>
                <a:cubicBezTo>
                  <a:pt x="945633" y="1046379"/>
                  <a:pt x="1520308" y="1455954"/>
                  <a:pt x="1752083" y="1306729"/>
                </a:cubicBezTo>
                <a:cubicBezTo>
                  <a:pt x="1983858" y="1157504"/>
                  <a:pt x="1926708" y="501866"/>
                  <a:pt x="2199758" y="392329"/>
                </a:cubicBezTo>
                <a:cubicBezTo>
                  <a:pt x="2472808" y="282792"/>
                  <a:pt x="3107808" y="714591"/>
                  <a:pt x="3390383" y="649504"/>
                </a:cubicBezTo>
                <a:cubicBezTo>
                  <a:pt x="3672958" y="584416"/>
                  <a:pt x="3628508" y="30379"/>
                  <a:pt x="3895208" y="1804"/>
                </a:cubicBezTo>
                <a:cubicBezTo>
                  <a:pt x="4161908" y="-26771"/>
                  <a:pt x="4882633" y="290729"/>
                  <a:pt x="4990583" y="478054"/>
                </a:cubicBezTo>
              </a:path>
            </a:pathLst>
          </a:custGeom>
          <a:noFill/>
          <a:ln w="76200" cap="flat" cmpd="sng" algn="ctr">
            <a:solidFill>
              <a:srgbClr val="0C1752"/>
            </a:solidFill>
            <a:prstDash val="sysDash"/>
            <a:miter lim="800000"/>
          </a:ln>
          <a:effectLst/>
        </p:spPr>
        <p:txBody>
          <a:bodyPr rtlCol="0" anchor="ctr"/>
          <a:lstStyle/>
          <a:p>
            <a:pPr marL="0" marR="0" lvl="0" indent="0" algn="ctr" defTabSz="609630" eaLnBrk="1" fontAlgn="auto" latinLnBrk="0" hangingPunct="1">
              <a:lnSpc>
                <a:spcPct val="100000"/>
              </a:lnSpc>
              <a:spcBef>
                <a:spcPts val="0"/>
              </a:spcBef>
              <a:spcAft>
                <a:spcPts val="0"/>
              </a:spcAft>
              <a:buClr>
                <a:srgbClr val="000000"/>
              </a:buClr>
              <a:buSzTx/>
              <a:buFontTx/>
              <a:buNone/>
              <a:tabLst/>
              <a:defRPr/>
            </a:pPr>
            <a:endParaRPr kumimoji="0" lang="en-CA" sz="933" b="0" i="0" u="none" strike="noStrike" kern="0" cap="none" spc="0" normalizeH="0" baseline="0" noProof="0" dirty="0">
              <a:ln>
                <a:noFill/>
              </a:ln>
              <a:solidFill>
                <a:srgbClr val="002060"/>
              </a:solidFill>
              <a:effectLst/>
              <a:uLnTx/>
              <a:uFillTx/>
              <a:sym typeface="Arial"/>
            </a:endParaRPr>
          </a:p>
        </p:txBody>
      </p:sp>
      <p:sp>
        <p:nvSpPr>
          <p:cNvPr id="242" name="TextBox 241">
            <a:extLst>
              <a:ext uri="{FF2B5EF4-FFF2-40B4-BE49-F238E27FC236}">
                <a16:creationId xmlns:a16="http://schemas.microsoft.com/office/drawing/2014/main" id="{0A934FB0-AE98-9A8F-FB88-6E1F01A58D3D}"/>
              </a:ext>
            </a:extLst>
          </p:cNvPr>
          <p:cNvSpPr txBox="1"/>
          <p:nvPr/>
        </p:nvSpPr>
        <p:spPr>
          <a:xfrm>
            <a:off x="7759302" y="4164030"/>
            <a:ext cx="2119491"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Temperature</a:t>
            </a:r>
          </a:p>
        </p:txBody>
      </p:sp>
      <p:sp>
        <p:nvSpPr>
          <p:cNvPr id="243" name="TextBox 242">
            <a:extLst>
              <a:ext uri="{FF2B5EF4-FFF2-40B4-BE49-F238E27FC236}">
                <a16:creationId xmlns:a16="http://schemas.microsoft.com/office/drawing/2014/main" id="{869F471B-34F2-F09C-4BE1-CDCFE0B45D55}"/>
              </a:ext>
            </a:extLst>
          </p:cNvPr>
          <p:cNvSpPr txBox="1"/>
          <p:nvPr/>
        </p:nvSpPr>
        <p:spPr>
          <a:xfrm rot="16200000">
            <a:off x="4865423" y="2197975"/>
            <a:ext cx="2154757" cy="430887"/>
          </a:xfrm>
          <a:prstGeom prst="rect">
            <a:avLst/>
          </a:prstGeom>
          <a:noFill/>
        </p:spPr>
        <p:txBody>
          <a:bodyPr wrap="none" rtlCol="0">
            <a:spAutoFit/>
          </a:bodyPr>
          <a:lstStyle/>
          <a:p>
            <a:pPr defTabSz="609630">
              <a:buClr>
                <a:srgbClr val="000000"/>
              </a:buClr>
            </a:pPr>
            <a:r>
              <a:rPr lang="en-CA" sz="2200" b="1" kern="0" dirty="0">
                <a:solidFill>
                  <a:srgbClr val="002060"/>
                </a:solidFill>
                <a:latin typeface="Montserrat" panose="00000500000000000000" pitchFamily="2" charset="0"/>
                <a:cs typeface="Arial"/>
                <a:sym typeface="Arial"/>
              </a:rPr>
              <a:t>Weekly Sales</a:t>
            </a:r>
          </a:p>
        </p:txBody>
      </p:sp>
      <p:cxnSp>
        <p:nvCxnSpPr>
          <p:cNvPr id="244" name="Curved Connector 25">
            <a:extLst>
              <a:ext uri="{FF2B5EF4-FFF2-40B4-BE49-F238E27FC236}">
                <a16:creationId xmlns:a16="http://schemas.microsoft.com/office/drawing/2014/main" id="{C8F7887F-DF1E-CABE-2519-CF95CDE24D04}"/>
              </a:ext>
            </a:extLst>
          </p:cNvPr>
          <p:cNvCxnSpPr>
            <a:cxnSpLocks/>
          </p:cNvCxnSpPr>
          <p:nvPr/>
        </p:nvCxnSpPr>
        <p:spPr>
          <a:xfrm rot="10800000">
            <a:off x="7851873" y="1336040"/>
            <a:ext cx="967888" cy="712298"/>
          </a:xfrm>
          <a:prstGeom prst="curvedConnector3">
            <a:avLst/>
          </a:prstGeom>
          <a:noFill/>
          <a:ln w="57150" cap="flat" cmpd="sng" algn="ctr">
            <a:solidFill>
              <a:srgbClr val="D56E48"/>
            </a:solidFill>
            <a:prstDash val="solid"/>
            <a:miter lim="800000"/>
            <a:tailEnd type="triangle"/>
          </a:ln>
          <a:effectLst/>
        </p:spPr>
      </p:cxnSp>
      <p:cxnSp>
        <p:nvCxnSpPr>
          <p:cNvPr id="245" name="Curved Connector 23">
            <a:extLst>
              <a:ext uri="{FF2B5EF4-FFF2-40B4-BE49-F238E27FC236}">
                <a16:creationId xmlns:a16="http://schemas.microsoft.com/office/drawing/2014/main" id="{D9EED92F-1F4A-48DB-1767-E28F68437661}"/>
              </a:ext>
            </a:extLst>
          </p:cNvPr>
          <p:cNvCxnSpPr/>
          <p:nvPr/>
        </p:nvCxnSpPr>
        <p:spPr>
          <a:xfrm>
            <a:off x="7876187" y="2304000"/>
            <a:ext cx="945955" cy="788646"/>
          </a:xfrm>
          <a:prstGeom prst="curvedConnector3">
            <a:avLst/>
          </a:prstGeom>
          <a:noFill/>
          <a:ln w="57150" cap="flat" cmpd="sng" algn="ctr">
            <a:solidFill>
              <a:srgbClr val="0C1752"/>
            </a:solidFill>
            <a:prstDash val="solid"/>
            <a:miter lim="800000"/>
            <a:tailEnd type="triangle"/>
          </a:ln>
          <a:effectLst/>
        </p:spPr>
      </p:cxnSp>
      <p:sp>
        <p:nvSpPr>
          <p:cNvPr id="3" name="TextBox 2">
            <a:extLst>
              <a:ext uri="{FF2B5EF4-FFF2-40B4-BE49-F238E27FC236}">
                <a16:creationId xmlns:a16="http://schemas.microsoft.com/office/drawing/2014/main" id="{FED4C647-7D0B-3447-798A-274867B32C0A}"/>
              </a:ext>
            </a:extLst>
          </p:cNvPr>
          <p:cNvSpPr txBox="1"/>
          <p:nvPr/>
        </p:nvSpPr>
        <p:spPr>
          <a:xfrm>
            <a:off x="9461331" y="842355"/>
            <a:ext cx="1659799"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Testing Dataset</a:t>
            </a:r>
          </a:p>
        </p:txBody>
      </p:sp>
      <p:cxnSp>
        <p:nvCxnSpPr>
          <p:cNvPr id="4" name="Curved Connector 31">
            <a:extLst>
              <a:ext uri="{FF2B5EF4-FFF2-40B4-BE49-F238E27FC236}">
                <a16:creationId xmlns:a16="http://schemas.microsoft.com/office/drawing/2014/main" id="{2673B437-2FE2-A4E3-070A-51D63A86F733}"/>
              </a:ext>
            </a:extLst>
          </p:cNvPr>
          <p:cNvCxnSpPr>
            <a:cxnSpLocks/>
          </p:cNvCxnSpPr>
          <p:nvPr/>
        </p:nvCxnSpPr>
        <p:spPr>
          <a:xfrm flipV="1">
            <a:off x="8722780" y="1124941"/>
            <a:ext cx="917673" cy="534722"/>
          </a:xfrm>
          <a:prstGeom prst="curvedConnector3">
            <a:avLst>
              <a:gd name="adj1" fmla="val 50000"/>
            </a:avLst>
          </a:prstGeom>
          <a:noFill/>
          <a:ln w="57150" cap="flat" cmpd="sng" algn="ctr">
            <a:solidFill>
              <a:srgbClr val="D56E48"/>
            </a:solidFill>
            <a:prstDash val="solid"/>
            <a:miter lim="800000"/>
            <a:tailEnd type="triangle"/>
          </a:ln>
          <a:effectLst/>
        </p:spPr>
      </p:cxnSp>
      <p:sp>
        <p:nvSpPr>
          <p:cNvPr id="10" name="TextBox 9">
            <a:extLst>
              <a:ext uri="{FF2B5EF4-FFF2-40B4-BE49-F238E27FC236}">
                <a16:creationId xmlns:a16="http://schemas.microsoft.com/office/drawing/2014/main" id="{1828DA03-4D66-1CA4-DB19-6D458F3171E2}"/>
              </a:ext>
            </a:extLst>
          </p:cNvPr>
          <p:cNvSpPr txBox="1"/>
          <p:nvPr/>
        </p:nvSpPr>
        <p:spPr>
          <a:xfrm>
            <a:off x="4168487" y="781244"/>
            <a:ext cx="1659799" cy="707886"/>
          </a:xfrm>
          <a:prstGeom prst="rect">
            <a:avLst/>
          </a:prstGeom>
          <a:noFill/>
        </p:spPr>
        <p:txBody>
          <a:bodyPr wrap="square" rtlCol="0">
            <a:spAutoFit/>
          </a:bodyPr>
          <a:lstStyle/>
          <a:p>
            <a:pPr algn="ctr" defTabSz="609630">
              <a:buClr>
                <a:srgbClr val="000000"/>
              </a:buClr>
            </a:pPr>
            <a:r>
              <a:rPr lang="en-CA" sz="2000" b="1" kern="0" dirty="0">
                <a:solidFill>
                  <a:srgbClr val="D56E48"/>
                </a:solidFill>
                <a:latin typeface="Montserrat" panose="00000500000000000000" pitchFamily="2" charset="0"/>
                <a:cs typeface="Arial"/>
                <a:sym typeface="Arial"/>
              </a:rPr>
              <a:t>Testing Dataset</a:t>
            </a:r>
          </a:p>
        </p:txBody>
      </p:sp>
      <p:cxnSp>
        <p:nvCxnSpPr>
          <p:cNvPr id="11" name="Curved Connector 31">
            <a:extLst>
              <a:ext uri="{FF2B5EF4-FFF2-40B4-BE49-F238E27FC236}">
                <a16:creationId xmlns:a16="http://schemas.microsoft.com/office/drawing/2014/main" id="{64328D5B-8F47-5C68-B6C6-C8EBA98D93BA}"/>
              </a:ext>
            </a:extLst>
          </p:cNvPr>
          <p:cNvCxnSpPr>
            <a:cxnSpLocks/>
          </p:cNvCxnSpPr>
          <p:nvPr/>
        </p:nvCxnSpPr>
        <p:spPr>
          <a:xfrm flipV="1">
            <a:off x="3438109" y="1248526"/>
            <a:ext cx="917673" cy="534722"/>
          </a:xfrm>
          <a:prstGeom prst="curvedConnector3">
            <a:avLst>
              <a:gd name="adj1" fmla="val 50000"/>
            </a:avLst>
          </a:prstGeom>
          <a:noFill/>
          <a:ln w="57150" cap="flat" cmpd="sng" algn="ctr">
            <a:solidFill>
              <a:srgbClr val="D56E48"/>
            </a:solidFill>
            <a:prstDash val="solid"/>
            <a:miter lim="800000"/>
            <a:tailEnd type="triangle"/>
          </a:ln>
          <a:effectLst/>
        </p:spPr>
      </p:cxnSp>
      <p:cxnSp>
        <p:nvCxnSpPr>
          <p:cNvPr id="2" name="Curved Connector 25">
            <a:extLst>
              <a:ext uri="{FF2B5EF4-FFF2-40B4-BE49-F238E27FC236}">
                <a16:creationId xmlns:a16="http://schemas.microsoft.com/office/drawing/2014/main" id="{BA56F7C4-6022-52A9-CAAA-6F67ADC3E651}"/>
              </a:ext>
            </a:extLst>
          </p:cNvPr>
          <p:cNvCxnSpPr>
            <a:cxnSpLocks/>
          </p:cNvCxnSpPr>
          <p:nvPr/>
        </p:nvCxnSpPr>
        <p:spPr>
          <a:xfrm rot="10800000">
            <a:off x="2040626" y="1609585"/>
            <a:ext cx="967888" cy="712298"/>
          </a:xfrm>
          <a:prstGeom prst="curvedConnector3">
            <a:avLst/>
          </a:prstGeom>
          <a:noFill/>
          <a:ln w="57150" cap="flat" cmpd="sng" algn="ctr">
            <a:solidFill>
              <a:srgbClr val="D56E48"/>
            </a:solidFill>
            <a:prstDash val="solid"/>
            <a:miter lim="800000"/>
            <a:tailEnd type="triangle"/>
          </a:ln>
          <a:effectLst/>
        </p:spPr>
      </p:cxnSp>
    </p:spTree>
    <p:extLst>
      <p:ext uri="{BB962C8B-B14F-4D97-AF65-F5344CB8AC3E}">
        <p14:creationId xmlns:p14="http://schemas.microsoft.com/office/powerpoint/2010/main" val="26508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500" fill="hold"/>
                                        <p:tgtEl>
                                          <p:spTgt spid="210"/>
                                        </p:tgtEl>
                                        <p:attrNameLst>
                                          <p:attrName>ppt_x</p:attrName>
                                        </p:attrNameLst>
                                      </p:cBhvr>
                                      <p:tavLst>
                                        <p:tav tm="0">
                                          <p:val>
                                            <p:strVal val="#ppt_x"/>
                                          </p:val>
                                        </p:tav>
                                        <p:tav tm="100000">
                                          <p:val>
                                            <p:strVal val="#ppt_x"/>
                                          </p:val>
                                        </p:tav>
                                      </p:tavLst>
                                    </p:anim>
                                    <p:anim calcmode="lin" valueType="num">
                                      <p:cBhvr additive="base">
                                        <p:cTn id="8" dur="500" fill="hold"/>
                                        <p:tgtEl>
                                          <p:spTgt spid="21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1000"/>
                                        <p:tgtEl>
                                          <p:spTgt spid="214"/>
                                        </p:tgtEl>
                                      </p:cBhvr>
                                    </p:animEffect>
                                    <p:anim calcmode="lin" valueType="num">
                                      <p:cBhvr>
                                        <p:cTn id="12" dur="1000" fill="hold"/>
                                        <p:tgtEl>
                                          <p:spTgt spid="214"/>
                                        </p:tgtEl>
                                        <p:attrNameLst>
                                          <p:attrName>ppt_x</p:attrName>
                                        </p:attrNameLst>
                                      </p:cBhvr>
                                      <p:tavLst>
                                        <p:tav tm="0">
                                          <p:val>
                                            <p:strVal val="#ppt_x"/>
                                          </p:val>
                                        </p:tav>
                                        <p:tav tm="100000">
                                          <p:val>
                                            <p:strVal val="#ppt_x"/>
                                          </p:val>
                                        </p:tav>
                                      </p:tavLst>
                                    </p:anim>
                                    <p:anim calcmode="lin" valueType="num">
                                      <p:cBhvr>
                                        <p:cTn id="13" dur="1000" fill="hold"/>
                                        <p:tgtEl>
                                          <p:spTgt spid="2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fade">
                                      <p:cBhvr>
                                        <p:cTn id="16" dur="1000"/>
                                        <p:tgtEl>
                                          <p:spTgt spid="215"/>
                                        </p:tgtEl>
                                      </p:cBhvr>
                                    </p:animEffect>
                                    <p:anim calcmode="lin" valueType="num">
                                      <p:cBhvr>
                                        <p:cTn id="17" dur="1000" fill="hold"/>
                                        <p:tgtEl>
                                          <p:spTgt spid="215"/>
                                        </p:tgtEl>
                                        <p:attrNameLst>
                                          <p:attrName>ppt_x</p:attrName>
                                        </p:attrNameLst>
                                      </p:cBhvr>
                                      <p:tavLst>
                                        <p:tav tm="0">
                                          <p:val>
                                            <p:strVal val="#ppt_x"/>
                                          </p:val>
                                        </p:tav>
                                        <p:tav tm="100000">
                                          <p:val>
                                            <p:strVal val="#ppt_x"/>
                                          </p:val>
                                        </p:tav>
                                      </p:tavLst>
                                    </p:anim>
                                    <p:anim calcmode="lin" valueType="num">
                                      <p:cBhvr>
                                        <p:cTn id="18" dur="1000" fill="hold"/>
                                        <p:tgtEl>
                                          <p:spTgt spid="2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fade">
                                      <p:cBhvr>
                                        <p:cTn id="21" dur="1000"/>
                                        <p:tgtEl>
                                          <p:spTgt spid="216"/>
                                        </p:tgtEl>
                                      </p:cBhvr>
                                    </p:animEffect>
                                    <p:anim calcmode="lin" valueType="num">
                                      <p:cBhvr>
                                        <p:cTn id="22" dur="1000" fill="hold"/>
                                        <p:tgtEl>
                                          <p:spTgt spid="216"/>
                                        </p:tgtEl>
                                        <p:attrNameLst>
                                          <p:attrName>ppt_x</p:attrName>
                                        </p:attrNameLst>
                                      </p:cBhvr>
                                      <p:tavLst>
                                        <p:tav tm="0">
                                          <p:val>
                                            <p:strVal val="#ppt_x"/>
                                          </p:val>
                                        </p:tav>
                                        <p:tav tm="100000">
                                          <p:val>
                                            <p:strVal val="#ppt_x"/>
                                          </p:val>
                                        </p:tav>
                                      </p:tavLst>
                                    </p:anim>
                                    <p:anim calcmode="lin" valueType="num">
                                      <p:cBhvr>
                                        <p:cTn id="23" dur="1000" fill="hold"/>
                                        <p:tgtEl>
                                          <p:spTgt spid="216"/>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1"/>
                                        </p:tgtEl>
                                        <p:attrNameLst>
                                          <p:attrName>style.visibility</p:attrName>
                                        </p:attrNameLst>
                                      </p:cBhvr>
                                      <p:to>
                                        <p:strVal val="visible"/>
                                      </p:to>
                                    </p:set>
                                    <p:anim calcmode="lin" valueType="num">
                                      <p:cBhvr additive="base">
                                        <p:cTn id="26" dur="500" fill="hold"/>
                                        <p:tgtEl>
                                          <p:spTgt spid="221"/>
                                        </p:tgtEl>
                                        <p:attrNameLst>
                                          <p:attrName>ppt_x</p:attrName>
                                        </p:attrNameLst>
                                      </p:cBhvr>
                                      <p:tavLst>
                                        <p:tav tm="0">
                                          <p:val>
                                            <p:strVal val="#ppt_x"/>
                                          </p:val>
                                        </p:tav>
                                        <p:tav tm="100000">
                                          <p:val>
                                            <p:strVal val="#ppt_x"/>
                                          </p:val>
                                        </p:tav>
                                      </p:tavLst>
                                    </p:anim>
                                    <p:anim calcmode="lin" valueType="num">
                                      <p:cBhvr additive="base">
                                        <p:cTn id="27" dur="500" fill="hold"/>
                                        <p:tgtEl>
                                          <p:spTgt spid="22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7"/>
                                        </p:tgtEl>
                                        <p:attrNameLst>
                                          <p:attrName>style.visibility</p:attrName>
                                        </p:attrNameLst>
                                      </p:cBhvr>
                                      <p:to>
                                        <p:strVal val="visible"/>
                                      </p:to>
                                    </p:set>
                                    <p:anim calcmode="lin" valueType="num">
                                      <p:cBhvr additive="base">
                                        <p:cTn id="30" dur="500" fill="hold"/>
                                        <p:tgtEl>
                                          <p:spTgt spid="237"/>
                                        </p:tgtEl>
                                        <p:attrNameLst>
                                          <p:attrName>ppt_x</p:attrName>
                                        </p:attrNameLst>
                                      </p:cBhvr>
                                      <p:tavLst>
                                        <p:tav tm="0">
                                          <p:val>
                                            <p:strVal val="#ppt_x"/>
                                          </p:val>
                                        </p:tav>
                                        <p:tav tm="100000">
                                          <p:val>
                                            <p:strVal val="#ppt_x"/>
                                          </p:val>
                                        </p:tav>
                                      </p:tavLst>
                                    </p:anim>
                                    <p:anim calcmode="lin" valueType="num">
                                      <p:cBhvr additive="base">
                                        <p:cTn id="31" dur="500" fill="hold"/>
                                        <p:tgtEl>
                                          <p:spTgt spid="23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36"/>
                                        </p:tgtEl>
                                        <p:attrNameLst>
                                          <p:attrName>style.visibility</p:attrName>
                                        </p:attrNameLst>
                                      </p:cBhvr>
                                      <p:to>
                                        <p:strVal val="visible"/>
                                      </p:to>
                                    </p:set>
                                    <p:anim calcmode="lin" valueType="num">
                                      <p:cBhvr additive="base">
                                        <p:cTn id="34" dur="500" fill="hold"/>
                                        <p:tgtEl>
                                          <p:spTgt spid="236"/>
                                        </p:tgtEl>
                                        <p:attrNameLst>
                                          <p:attrName>ppt_x</p:attrName>
                                        </p:attrNameLst>
                                      </p:cBhvr>
                                      <p:tavLst>
                                        <p:tav tm="0">
                                          <p:val>
                                            <p:strVal val="#ppt_x"/>
                                          </p:val>
                                        </p:tav>
                                        <p:tav tm="100000">
                                          <p:val>
                                            <p:strVal val="#ppt_x"/>
                                          </p:val>
                                        </p:tav>
                                      </p:tavLst>
                                    </p:anim>
                                    <p:anim calcmode="lin" valueType="num">
                                      <p:cBhvr additive="base">
                                        <p:cTn id="35" dur="500" fill="hold"/>
                                        <p:tgtEl>
                                          <p:spTgt spid="23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2"/>
                                        </p:tgtEl>
                                        <p:attrNameLst>
                                          <p:attrName>style.visibility</p:attrName>
                                        </p:attrNameLst>
                                      </p:cBhvr>
                                      <p:to>
                                        <p:strVal val="visible"/>
                                      </p:to>
                                    </p:set>
                                    <p:anim calcmode="lin" valueType="num">
                                      <p:cBhvr additive="base">
                                        <p:cTn id="38" dur="500" fill="hold"/>
                                        <p:tgtEl>
                                          <p:spTgt spid="232"/>
                                        </p:tgtEl>
                                        <p:attrNameLst>
                                          <p:attrName>ppt_x</p:attrName>
                                        </p:attrNameLst>
                                      </p:cBhvr>
                                      <p:tavLst>
                                        <p:tav tm="0">
                                          <p:val>
                                            <p:strVal val="#ppt_x"/>
                                          </p:val>
                                        </p:tav>
                                        <p:tav tm="100000">
                                          <p:val>
                                            <p:strVal val="#ppt_x"/>
                                          </p:val>
                                        </p:tav>
                                      </p:tavLst>
                                    </p:anim>
                                    <p:anim calcmode="lin" valueType="num">
                                      <p:cBhvr additive="base">
                                        <p:cTn id="39" dur="500" fill="hold"/>
                                        <p:tgtEl>
                                          <p:spTgt spid="232"/>
                                        </p:tgtEl>
                                        <p:attrNameLst>
                                          <p:attrName>ppt_y</p:attrName>
                                        </p:attrNameLst>
                                      </p:cBhvr>
                                      <p:tavLst>
                                        <p:tav tm="0">
                                          <p:val>
                                            <p:strVal val="1+#ppt_h/2"/>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0"/>
                                        </p:tgtEl>
                                        <p:attrNameLst>
                                          <p:attrName>style.visibility</p:attrName>
                                        </p:attrNameLst>
                                      </p:cBhvr>
                                      <p:to>
                                        <p:strVal val="visible"/>
                                      </p:to>
                                    </p:set>
                                    <p:animEffect transition="in" filter="fade">
                                      <p:cBhvr>
                                        <p:cTn id="42" dur="1000"/>
                                        <p:tgtEl>
                                          <p:spTgt spid="240"/>
                                        </p:tgtEl>
                                      </p:cBhvr>
                                    </p:animEffect>
                                    <p:anim calcmode="lin" valueType="num">
                                      <p:cBhvr>
                                        <p:cTn id="43" dur="1000" fill="hold"/>
                                        <p:tgtEl>
                                          <p:spTgt spid="240"/>
                                        </p:tgtEl>
                                        <p:attrNameLst>
                                          <p:attrName>ppt_x</p:attrName>
                                        </p:attrNameLst>
                                      </p:cBhvr>
                                      <p:tavLst>
                                        <p:tav tm="0">
                                          <p:val>
                                            <p:strVal val="#ppt_x"/>
                                          </p:val>
                                        </p:tav>
                                        <p:tav tm="100000">
                                          <p:val>
                                            <p:strVal val="#ppt_x"/>
                                          </p:val>
                                        </p:tav>
                                      </p:tavLst>
                                    </p:anim>
                                    <p:anim calcmode="lin" valueType="num">
                                      <p:cBhvr>
                                        <p:cTn id="44" dur="1000" fill="hold"/>
                                        <p:tgtEl>
                                          <p:spTgt spid="2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9"/>
                                        </p:tgtEl>
                                        <p:attrNameLst>
                                          <p:attrName>style.visibility</p:attrName>
                                        </p:attrNameLst>
                                      </p:cBhvr>
                                      <p:to>
                                        <p:strVal val="visible"/>
                                      </p:to>
                                    </p:set>
                                    <p:animEffect transition="in" filter="fade">
                                      <p:cBhvr>
                                        <p:cTn id="47" dur="1000"/>
                                        <p:tgtEl>
                                          <p:spTgt spid="239"/>
                                        </p:tgtEl>
                                      </p:cBhvr>
                                    </p:animEffect>
                                    <p:anim calcmode="lin" valueType="num">
                                      <p:cBhvr>
                                        <p:cTn id="48" dur="1000" fill="hold"/>
                                        <p:tgtEl>
                                          <p:spTgt spid="239"/>
                                        </p:tgtEl>
                                        <p:attrNameLst>
                                          <p:attrName>ppt_x</p:attrName>
                                        </p:attrNameLst>
                                      </p:cBhvr>
                                      <p:tavLst>
                                        <p:tav tm="0">
                                          <p:val>
                                            <p:strVal val="#ppt_x"/>
                                          </p:val>
                                        </p:tav>
                                        <p:tav tm="100000">
                                          <p:val>
                                            <p:strVal val="#ppt_x"/>
                                          </p:val>
                                        </p:tav>
                                      </p:tavLst>
                                    </p:anim>
                                    <p:anim calcmode="lin" valueType="num">
                                      <p:cBhvr>
                                        <p:cTn id="49" dur="1000" fill="hold"/>
                                        <p:tgtEl>
                                          <p:spTgt spid="239"/>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38"/>
                                        </p:tgtEl>
                                        <p:attrNameLst>
                                          <p:attrName>style.visibility</p:attrName>
                                        </p:attrNameLst>
                                      </p:cBhvr>
                                      <p:to>
                                        <p:strVal val="visible"/>
                                      </p:to>
                                    </p:set>
                                    <p:anim calcmode="lin" valueType="num">
                                      <p:cBhvr additive="base">
                                        <p:cTn id="52" dur="500" fill="hold"/>
                                        <p:tgtEl>
                                          <p:spTgt spid="238"/>
                                        </p:tgtEl>
                                        <p:attrNameLst>
                                          <p:attrName>ppt_x</p:attrName>
                                        </p:attrNameLst>
                                      </p:cBhvr>
                                      <p:tavLst>
                                        <p:tav tm="0">
                                          <p:val>
                                            <p:strVal val="#ppt_x"/>
                                          </p:val>
                                        </p:tav>
                                        <p:tav tm="100000">
                                          <p:val>
                                            <p:strVal val="#ppt_x"/>
                                          </p:val>
                                        </p:tav>
                                      </p:tavLst>
                                    </p:anim>
                                    <p:anim calcmode="lin" valueType="num">
                                      <p:cBhvr additive="base">
                                        <p:cTn id="53" dur="500" fill="hold"/>
                                        <p:tgtEl>
                                          <p:spTgt spid="23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4"/>
                                        </p:tgtEl>
                                        <p:attrNameLst>
                                          <p:attrName>style.visibility</p:attrName>
                                        </p:attrNameLst>
                                      </p:cBhvr>
                                      <p:to>
                                        <p:strVal val="visible"/>
                                      </p:to>
                                    </p:set>
                                    <p:anim calcmode="lin" valueType="num">
                                      <p:cBhvr additive="base">
                                        <p:cTn id="56" dur="500" fill="hold"/>
                                        <p:tgtEl>
                                          <p:spTgt spid="244"/>
                                        </p:tgtEl>
                                        <p:attrNameLst>
                                          <p:attrName>ppt_x</p:attrName>
                                        </p:attrNameLst>
                                      </p:cBhvr>
                                      <p:tavLst>
                                        <p:tav tm="0">
                                          <p:val>
                                            <p:strVal val="#ppt_x"/>
                                          </p:val>
                                        </p:tav>
                                        <p:tav tm="100000">
                                          <p:val>
                                            <p:strVal val="#ppt_x"/>
                                          </p:val>
                                        </p:tav>
                                      </p:tavLst>
                                    </p:anim>
                                    <p:anim calcmode="lin" valueType="num">
                                      <p:cBhvr additive="base">
                                        <p:cTn id="57" dur="500" fill="hold"/>
                                        <p:tgtEl>
                                          <p:spTgt spid="244"/>
                                        </p:tgtEl>
                                        <p:attrNameLst>
                                          <p:attrName>ppt_y</p:attrName>
                                        </p:attrNameLst>
                                      </p:cBhvr>
                                      <p:tavLst>
                                        <p:tav tm="0">
                                          <p:val>
                                            <p:strVal val="1+#ppt_h/2"/>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45"/>
                                        </p:tgtEl>
                                        <p:attrNameLst>
                                          <p:attrName>style.visibility</p:attrName>
                                        </p:attrNameLst>
                                      </p:cBhvr>
                                      <p:to>
                                        <p:strVal val="visible"/>
                                      </p:to>
                                    </p:set>
                                    <p:animEffect transition="in" filter="fade">
                                      <p:cBhvr>
                                        <p:cTn id="60" dur="1000"/>
                                        <p:tgtEl>
                                          <p:spTgt spid="245"/>
                                        </p:tgtEl>
                                      </p:cBhvr>
                                    </p:animEffect>
                                    <p:anim calcmode="lin" valueType="num">
                                      <p:cBhvr>
                                        <p:cTn id="61" dur="1000" fill="hold"/>
                                        <p:tgtEl>
                                          <p:spTgt spid="245"/>
                                        </p:tgtEl>
                                        <p:attrNameLst>
                                          <p:attrName>ppt_x</p:attrName>
                                        </p:attrNameLst>
                                      </p:cBhvr>
                                      <p:tavLst>
                                        <p:tav tm="0">
                                          <p:val>
                                            <p:strVal val="#ppt_x"/>
                                          </p:val>
                                        </p:tav>
                                        <p:tav tm="100000">
                                          <p:val>
                                            <p:strVal val="#ppt_x"/>
                                          </p:val>
                                        </p:tav>
                                      </p:tavLst>
                                    </p:anim>
                                    <p:anim calcmode="lin" valueType="num">
                                      <p:cBhvr>
                                        <p:cTn id="62" dur="1000" fill="hold"/>
                                        <p:tgtEl>
                                          <p:spTgt spid="245"/>
                                        </p:tgtEl>
                                        <p:attrNameLst>
                                          <p:attrName>ppt_y</p:attrName>
                                        </p:attrNameLst>
                                      </p:cBhvr>
                                      <p:tavLst>
                                        <p:tav tm="0">
                                          <p:val>
                                            <p:strVal val="#ppt_y+.1"/>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ppt_x"/>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ppt_x"/>
                                          </p:val>
                                        </p:tav>
                                        <p:tav tm="100000">
                                          <p:val>
                                            <p:strVal val="#ppt_x"/>
                                          </p:val>
                                        </p:tav>
                                      </p:tavLst>
                                    </p:anim>
                                    <p:anim calcmode="lin" valueType="num">
                                      <p:cBhvr additive="base">
                                        <p:cTn id="74" dur="500" fill="hold"/>
                                        <p:tgtEl>
                                          <p:spTgt spid="1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6" grpId="0"/>
      <p:bldP spid="221" grpId="0"/>
      <p:bldP spid="232" grpId="0" animBg="1"/>
      <p:bldP spid="237" grpId="0"/>
      <p:bldP spid="239" grpId="0"/>
      <p:bldP spid="240" grpId="0" animBg="1"/>
      <p:bldP spid="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7037-CF3E-34E6-8BA8-026B9BDDA0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F6F001-79F3-0415-52AA-6C3021B45B3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5270A9A-6D64-6DB9-F27A-F6FF596F0C2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4D7A09A-6C79-7DB6-F19B-912F78113CB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Planning and Analysis</a:t>
            </a:r>
          </a:p>
        </p:txBody>
      </p:sp>
      <p:sp>
        <p:nvSpPr>
          <p:cNvPr id="8" name="Content Placeholder 2">
            <a:extLst>
              <a:ext uri="{FF2B5EF4-FFF2-40B4-BE49-F238E27FC236}">
                <a16:creationId xmlns:a16="http://schemas.microsoft.com/office/drawing/2014/main" id="{BDFDCCC5-0899-ABF3-4E60-0169CF63532C}"/>
              </a:ext>
            </a:extLst>
          </p:cNvPr>
          <p:cNvSpPr>
            <a:spLocks noGrp="1"/>
          </p:cNvSpPr>
          <p:nvPr>
            <p:ph idx="1"/>
          </p:nvPr>
        </p:nvSpPr>
        <p:spPr>
          <a:xfrm>
            <a:off x="154722" y="777040"/>
            <a:ext cx="11214759" cy="2149642"/>
          </a:xfrm>
        </p:spPr>
        <p:txBody>
          <a:bodyPr vert="horz" lIns="91440" tIns="45720" rIns="91440" bIns="45720" rtlCol="0">
            <a:normAutofit/>
          </a:bodyPr>
          <a:lstStyle/>
          <a:p>
            <a:pPr>
              <a:buClr>
                <a:srgbClr val="00B0F0"/>
              </a:buClr>
            </a:pPr>
            <a:r>
              <a:rPr lang="en-US" sz="1800" dirty="0">
                <a:latin typeface="Montserrat" panose="00000500000000000000" pitchFamily="2" charset="0"/>
              </a:rPr>
              <a:t>Financial Planning and Analysis (FP&amp;A) is a critical business function that focuses on providing financial insights to support decision-making and drive a company’s strategic objectives. </a:t>
            </a:r>
          </a:p>
          <a:p>
            <a:pPr>
              <a:buClr>
                <a:srgbClr val="00B0F0"/>
              </a:buClr>
            </a:pPr>
            <a:r>
              <a:rPr lang="en-US" sz="1800" dirty="0">
                <a:latin typeface="Montserrat" panose="00000500000000000000" pitchFamily="2" charset="0"/>
              </a:rPr>
              <a:t>It involves analyzing financial data, forecasting future financial performance, budgeting, and offering recommendations to enhance financial health and operational efficiency. </a:t>
            </a:r>
          </a:p>
        </p:txBody>
      </p:sp>
      <p:sp>
        <p:nvSpPr>
          <p:cNvPr id="9" name="TextBox 8">
            <a:extLst>
              <a:ext uri="{FF2B5EF4-FFF2-40B4-BE49-F238E27FC236}">
                <a16:creationId xmlns:a16="http://schemas.microsoft.com/office/drawing/2014/main" id="{36059902-B05D-4B6A-D257-6B812242BD6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2DF59B84-8208-9C18-8021-66C2106578FB}"/>
              </a:ext>
            </a:extLst>
          </p:cNvPr>
          <p:cNvGraphicFramePr/>
          <p:nvPr>
            <p:extLst>
              <p:ext uri="{D42A27DB-BD31-4B8C-83A1-F6EECF244321}">
                <p14:modId xmlns:p14="http://schemas.microsoft.com/office/powerpoint/2010/main" val="675882256"/>
              </p:ext>
            </p:extLst>
          </p:nvPr>
        </p:nvGraphicFramePr>
        <p:xfrm>
          <a:off x="202944" y="417286"/>
          <a:ext cx="11653703" cy="6242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8892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7CFC-A147-45D5-87E3-48D3A61D5B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F16AF76-8805-2575-C760-49E9F095BAF3}"/>
              </a:ext>
            </a:extLst>
          </p:cNvPr>
          <p:cNvPicPr>
            <a:picLocks noChangeAspect="1"/>
          </p:cNvPicPr>
          <p:nvPr/>
        </p:nvPicPr>
        <p:blipFill>
          <a:blip r:embed="rId2"/>
          <a:stretch>
            <a:fillRect/>
          </a:stretch>
        </p:blipFill>
        <p:spPr>
          <a:xfrm>
            <a:off x="3202" y="-44704"/>
            <a:ext cx="12224773" cy="6858000"/>
          </a:xfrm>
          <a:prstGeom prst="rect">
            <a:avLst/>
          </a:prstGeom>
        </p:spPr>
      </p:pic>
      <p:pic>
        <p:nvPicPr>
          <p:cNvPr id="6" name="Picture 5">
            <a:extLst>
              <a:ext uri="{FF2B5EF4-FFF2-40B4-BE49-F238E27FC236}">
                <a16:creationId xmlns:a16="http://schemas.microsoft.com/office/drawing/2014/main" id="{9E20A3DC-DF00-26E3-4D12-8B2EC1AE49F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8EB9DB5-DB24-64E9-F531-BDA32C20BB9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Tradeoff</a:t>
            </a:r>
          </a:p>
        </p:txBody>
      </p:sp>
      <p:sp>
        <p:nvSpPr>
          <p:cNvPr id="9" name="TextBox 8">
            <a:extLst>
              <a:ext uri="{FF2B5EF4-FFF2-40B4-BE49-F238E27FC236}">
                <a16:creationId xmlns:a16="http://schemas.microsoft.com/office/drawing/2014/main" id="{136A1600-09F4-5304-4E3B-E8066C573824}"/>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cxnSp>
        <p:nvCxnSpPr>
          <p:cNvPr id="2" name="Straight Arrow Connector 1">
            <a:extLst>
              <a:ext uri="{FF2B5EF4-FFF2-40B4-BE49-F238E27FC236}">
                <a16:creationId xmlns:a16="http://schemas.microsoft.com/office/drawing/2014/main" id="{5BF52101-5940-D32C-07A8-109D378EFD0E}"/>
              </a:ext>
            </a:extLst>
          </p:cNvPr>
          <p:cNvCxnSpPr>
            <a:cxnSpLocks/>
          </p:cNvCxnSpPr>
          <p:nvPr/>
        </p:nvCxnSpPr>
        <p:spPr>
          <a:xfrm flipV="1">
            <a:off x="2162664" y="4551817"/>
            <a:ext cx="5197114" cy="65024"/>
          </a:xfrm>
          <a:prstGeom prst="straightConnector1">
            <a:avLst/>
          </a:prstGeom>
          <a:noFill/>
          <a:ln w="57150" cap="flat" cmpd="sng" algn="ctr">
            <a:solidFill>
              <a:srgbClr val="124359"/>
            </a:solidFill>
            <a:prstDash val="solid"/>
            <a:miter lim="800000"/>
            <a:tailEnd type="triangle"/>
          </a:ln>
          <a:effectLst/>
        </p:spPr>
      </p:cxnSp>
      <p:cxnSp>
        <p:nvCxnSpPr>
          <p:cNvPr id="3" name="Straight Arrow Connector 2">
            <a:extLst>
              <a:ext uri="{FF2B5EF4-FFF2-40B4-BE49-F238E27FC236}">
                <a16:creationId xmlns:a16="http://schemas.microsoft.com/office/drawing/2014/main" id="{43CF5B5B-0A23-4438-3F8F-B97CCC7B7725}"/>
              </a:ext>
            </a:extLst>
          </p:cNvPr>
          <p:cNvCxnSpPr>
            <a:cxnSpLocks/>
          </p:cNvCxnSpPr>
          <p:nvPr/>
        </p:nvCxnSpPr>
        <p:spPr>
          <a:xfrm flipV="1">
            <a:off x="2171462" y="1330302"/>
            <a:ext cx="4918" cy="3286539"/>
          </a:xfrm>
          <a:prstGeom prst="straightConnector1">
            <a:avLst/>
          </a:prstGeom>
          <a:noFill/>
          <a:ln w="57150" cap="flat" cmpd="sng" algn="ctr">
            <a:solidFill>
              <a:srgbClr val="124359"/>
            </a:solidFill>
            <a:prstDash val="solid"/>
            <a:miter lim="800000"/>
            <a:tailEnd type="triangle"/>
          </a:ln>
          <a:effectLst/>
        </p:spPr>
      </p:cxnSp>
      <p:sp>
        <p:nvSpPr>
          <p:cNvPr id="4" name="TextBox 3">
            <a:extLst>
              <a:ext uri="{FF2B5EF4-FFF2-40B4-BE49-F238E27FC236}">
                <a16:creationId xmlns:a16="http://schemas.microsoft.com/office/drawing/2014/main" id="{D3338976-D84C-649D-C272-A3B6B51A9ACD}"/>
              </a:ext>
            </a:extLst>
          </p:cNvPr>
          <p:cNvSpPr txBox="1"/>
          <p:nvPr/>
        </p:nvSpPr>
        <p:spPr>
          <a:xfrm>
            <a:off x="3261145" y="4788918"/>
            <a:ext cx="3110147" cy="461665"/>
          </a:xfrm>
          <a:prstGeom prst="rect">
            <a:avLst/>
          </a:prstGeom>
          <a:noFill/>
        </p:spPr>
        <p:txBody>
          <a:bodyPr wrap="none" rtlCol="0">
            <a:spAutoFit/>
          </a:bodyPr>
          <a:lstStyle/>
          <a:p>
            <a:pPr defTabSz="609630">
              <a:buClr>
                <a:srgbClr val="000000"/>
              </a:buClr>
            </a:pPr>
            <a:r>
              <a:rPr lang="en-CA" sz="2400" b="1" kern="0" dirty="0">
                <a:solidFill>
                  <a:srgbClr val="002060"/>
                </a:solidFill>
                <a:latin typeface="Montserrat" panose="00000500000000000000" pitchFamily="2" charset="0"/>
                <a:cs typeface="Arial"/>
                <a:sym typeface="Arial"/>
              </a:rPr>
              <a:t>Model Complexity</a:t>
            </a:r>
          </a:p>
        </p:txBody>
      </p:sp>
      <p:sp>
        <p:nvSpPr>
          <p:cNvPr id="10" name="TextBox 9">
            <a:extLst>
              <a:ext uri="{FF2B5EF4-FFF2-40B4-BE49-F238E27FC236}">
                <a16:creationId xmlns:a16="http://schemas.microsoft.com/office/drawing/2014/main" id="{F907376D-0299-4D8C-5293-DA4758AD8152}"/>
              </a:ext>
            </a:extLst>
          </p:cNvPr>
          <p:cNvSpPr txBox="1"/>
          <p:nvPr/>
        </p:nvSpPr>
        <p:spPr>
          <a:xfrm rot="16200000">
            <a:off x="1300396" y="2365086"/>
            <a:ext cx="992579" cy="461665"/>
          </a:xfrm>
          <a:prstGeom prst="rect">
            <a:avLst/>
          </a:prstGeom>
          <a:noFill/>
        </p:spPr>
        <p:txBody>
          <a:bodyPr wrap="none" rtlCol="0">
            <a:spAutoFit/>
          </a:bodyPr>
          <a:lstStyle>
            <a:defPPr>
              <a:defRPr lang="en-US"/>
            </a:defPPr>
            <a:lvl1pPr defTabSz="609630">
              <a:buClr>
                <a:srgbClr val="000000"/>
              </a:buClr>
              <a:defRPr sz="2400" b="1" kern="0">
                <a:solidFill>
                  <a:srgbClr val="002060"/>
                </a:solidFill>
                <a:latin typeface="Montserrat" panose="00000500000000000000" pitchFamily="2" charset="0"/>
                <a:cs typeface="Arial"/>
              </a:defRPr>
            </a:lvl1pPr>
          </a:lstStyle>
          <a:p>
            <a:r>
              <a:rPr lang="en-CA" dirty="0">
                <a:sym typeface="Arial"/>
              </a:rPr>
              <a:t>Error</a:t>
            </a:r>
          </a:p>
        </p:txBody>
      </p:sp>
      <p:sp>
        <p:nvSpPr>
          <p:cNvPr id="11" name="Freeform 8">
            <a:extLst>
              <a:ext uri="{FF2B5EF4-FFF2-40B4-BE49-F238E27FC236}">
                <a16:creationId xmlns:a16="http://schemas.microsoft.com/office/drawing/2014/main" id="{3459B8C7-6677-6867-C0C0-5A293BC42D2F}"/>
              </a:ext>
            </a:extLst>
          </p:cNvPr>
          <p:cNvSpPr/>
          <p:nvPr/>
        </p:nvSpPr>
        <p:spPr>
          <a:xfrm>
            <a:off x="3169837" y="1466979"/>
            <a:ext cx="3054232" cy="2925689"/>
          </a:xfrm>
          <a:custGeom>
            <a:avLst/>
            <a:gdLst>
              <a:gd name="connsiteX0" fmla="*/ 0 w 4374292"/>
              <a:gd name="connsiteY0" fmla="*/ 0 h 3453409"/>
              <a:gd name="connsiteX1" fmla="*/ 436606 w 4374292"/>
              <a:gd name="connsiteY1" fmla="*/ 2166552 h 3453409"/>
              <a:gd name="connsiteX2" fmla="*/ 1515763 w 4374292"/>
              <a:gd name="connsiteY2" fmla="*/ 3171568 h 3453409"/>
              <a:gd name="connsiteX3" fmla="*/ 4374292 w 4374292"/>
              <a:gd name="connsiteY3" fmla="*/ 3361038 h 3453409"/>
            </a:gdLst>
            <a:ahLst/>
            <a:cxnLst>
              <a:cxn ang="0">
                <a:pos x="connsiteX0" y="connsiteY0"/>
              </a:cxn>
              <a:cxn ang="0">
                <a:pos x="connsiteX1" y="connsiteY1"/>
              </a:cxn>
              <a:cxn ang="0">
                <a:pos x="connsiteX2" y="connsiteY2"/>
              </a:cxn>
              <a:cxn ang="0">
                <a:pos x="connsiteX3" y="connsiteY3"/>
              </a:cxn>
            </a:cxnLst>
            <a:rect l="l" t="t" r="r" b="b"/>
            <a:pathLst>
              <a:path w="4374292" h="3453409">
                <a:moveTo>
                  <a:pt x="0" y="0"/>
                </a:moveTo>
                <a:cubicBezTo>
                  <a:pt x="91989" y="818978"/>
                  <a:pt x="183979" y="1637957"/>
                  <a:pt x="436606" y="2166552"/>
                </a:cubicBezTo>
                <a:cubicBezTo>
                  <a:pt x="689233" y="2695147"/>
                  <a:pt x="859482" y="2972487"/>
                  <a:pt x="1515763" y="3171568"/>
                </a:cubicBezTo>
                <a:cubicBezTo>
                  <a:pt x="2172044" y="3370649"/>
                  <a:pt x="4153244" y="3577968"/>
                  <a:pt x="4374292" y="3361038"/>
                </a:cubicBezTo>
              </a:path>
            </a:pathLst>
          </a:custGeom>
          <a:noFill/>
          <a:ln w="76200" cap="flat" cmpd="sng" algn="ctr">
            <a:solidFill>
              <a:srgbClr val="D56E48"/>
            </a:solidFill>
            <a:prstDash val="sysDash"/>
            <a:miter lim="800000"/>
          </a:ln>
          <a:effectLst/>
        </p:spPr>
        <p:txBody>
          <a:bodyPr rtlCol="0" anchor="ctr"/>
          <a:lstStyle/>
          <a:p>
            <a:pPr algn="ctr" defTabSz="609630">
              <a:buClr>
                <a:srgbClr val="000000"/>
              </a:buClr>
              <a:defRPr/>
            </a:pPr>
            <a:endParaRPr lang="en-CA" sz="933" kern="0" dirty="0">
              <a:solidFill>
                <a:srgbClr val="002060"/>
              </a:solidFill>
              <a:latin typeface="Montserrat" panose="00000500000000000000" pitchFamily="2" charset="0"/>
              <a:sym typeface="Arial"/>
            </a:endParaRPr>
          </a:p>
        </p:txBody>
      </p:sp>
      <p:sp>
        <p:nvSpPr>
          <p:cNvPr id="12" name="Freeform 9">
            <a:extLst>
              <a:ext uri="{FF2B5EF4-FFF2-40B4-BE49-F238E27FC236}">
                <a16:creationId xmlns:a16="http://schemas.microsoft.com/office/drawing/2014/main" id="{8592A04E-8731-8DA8-84D3-B8CD8ED83EBA}"/>
              </a:ext>
            </a:extLst>
          </p:cNvPr>
          <p:cNvSpPr/>
          <p:nvPr/>
        </p:nvSpPr>
        <p:spPr>
          <a:xfrm flipH="1">
            <a:off x="3169835" y="1466979"/>
            <a:ext cx="2916195" cy="2925689"/>
          </a:xfrm>
          <a:custGeom>
            <a:avLst/>
            <a:gdLst>
              <a:gd name="connsiteX0" fmla="*/ 0 w 4374292"/>
              <a:gd name="connsiteY0" fmla="*/ 0 h 3453409"/>
              <a:gd name="connsiteX1" fmla="*/ 436606 w 4374292"/>
              <a:gd name="connsiteY1" fmla="*/ 2166552 h 3453409"/>
              <a:gd name="connsiteX2" fmla="*/ 1515763 w 4374292"/>
              <a:gd name="connsiteY2" fmla="*/ 3171568 h 3453409"/>
              <a:gd name="connsiteX3" fmla="*/ 4374292 w 4374292"/>
              <a:gd name="connsiteY3" fmla="*/ 3361038 h 3453409"/>
            </a:gdLst>
            <a:ahLst/>
            <a:cxnLst>
              <a:cxn ang="0">
                <a:pos x="connsiteX0" y="connsiteY0"/>
              </a:cxn>
              <a:cxn ang="0">
                <a:pos x="connsiteX1" y="connsiteY1"/>
              </a:cxn>
              <a:cxn ang="0">
                <a:pos x="connsiteX2" y="connsiteY2"/>
              </a:cxn>
              <a:cxn ang="0">
                <a:pos x="connsiteX3" y="connsiteY3"/>
              </a:cxn>
            </a:cxnLst>
            <a:rect l="l" t="t" r="r" b="b"/>
            <a:pathLst>
              <a:path w="4374292" h="3453409">
                <a:moveTo>
                  <a:pt x="0" y="0"/>
                </a:moveTo>
                <a:cubicBezTo>
                  <a:pt x="91989" y="818978"/>
                  <a:pt x="183979" y="1637957"/>
                  <a:pt x="436606" y="2166552"/>
                </a:cubicBezTo>
                <a:cubicBezTo>
                  <a:pt x="689233" y="2695147"/>
                  <a:pt x="859482" y="2972487"/>
                  <a:pt x="1515763" y="3171568"/>
                </a:cubicBezTo>
                <a:cubicBezTo>
                  <a:pt x="2172044" y="3370649"/>
                  <a:pt x="4153244" y="3577968"/>
                  <a:pt x="4374292" y="3361038"/>
                </a:cubicBezTo>
              </a:path>
            </a:pathLst>
          </a:custGeom>
          <a:noFill/>
          <a:ln w="76200" cap="flat" cmpd="sng" algn="ctr">
            <a:solidFill>
              <a:srgbClr val="11CCDD"/>
            </a:solidFill>
            <a:prstDash val="sysDash"/>
            <a:miter lim="800000"/>
          </a:ln>
          <a:effectLst/>
        </p:spPr>
        <p:txBody>
          <a:bodyPr rtlCol="0" anchor="ctr"/>
          <a:lstStyle/>
          <a:p>
            <a:pPr algn="ctr" defTabSz="609630">
              <a:buClr>
                <a:srgbClr val="000000"/>
              </a:buClr>
              <a:defRPr/>
            </a:pPr>
            <a:endParaRPr lang="en-CA" sz="933" kern="0" dirty="0">
              <a:solidFill>
                <a:srgbClr val="002060"/>
              </a:solidFill>
              <a:latin typeface="Montserrat" panose="00000500000000000000" pitchFamily="2" charset="0"/>
              <a:sym typeface="Arial"/>
            </a:endParaRPr>
          </a:p>
        </p:txBody>
      </p:sp>
      <p:sp>
        <p:nvSpPr>
          <p:cNvPr id="13" name="TextBox 12">
            <a:extLst>
              <a:ext uri="{FF2B5EF4-FFF2-40B4-BE49-F238E27FC236}">
                <a16:creationId xmlns:a16="http://schemas.microsoft.com/office/drawing/2014/main" id="{04EEE900-5106-34BE-6C66-4A22305C6DB6}"/>
              </a:ext>
            </a:extLst>
          </p:cNvPr>
          <p:cNvSpPr txBox="1"/>
          <p:nvPr/>
        </p:nvSpPr>
        <p:spPr>
          <a:xfrm>
            <a:off x="6132110" y="1507863"/>
            <a:ext cx="1372492" cy="400110"/>
          </a:xfrm>
          <a:prstGeom prst="rect">
            <a:avLst/>
          </a:prstGeom>
          <a:noFill/>
        </p:spPr>
        <p:txBody>
          <a:bodyPr wrap="none" rtlCol="0">
            <a:spAutoFit/>
          </a:bodyPr>
          <a:lstStyle/>
          <a:p>
            <a:pPr defTabSz="609630">
              <a:buClr>
                <a:srgbClr val="000000"/>
              </a:buClr>
            </a:pPr>
            <a:r>
              <a:rPr lang="en-CA" sz="2000" b="1" kern="0" dirty="0">
                <a:solidFill>
                  <a:srgbClr val="11CCDD"/>
                </a:solidFill>
                <a:latin typeface="Montserrat" panose="00000500000000000000" pitchFamily="2" charset="0"/>
                <a:cs typeface="Arial"/>
                <a:sym typeface="Arial"/>
              </a:rPr>
              <a:t>Variance</a:t>
            </a:r>
          </a:p>
        </p:txBody>
      </p:sp>
      <p:sp>
        <p:nvSpPr>
          <p:cNvPr id="14" name="TextBox 13">
            <a:extLst>
              <a:ext uri="{FF2B5EF4-FFF2-40B4-BE49-F238E27FC236}">
                <a16:creationId xmlns:a16="http://schemas.microsoft.com/office/drawing/2014/main" id="{17022D7D-FC63-87EE-078A-086655756207}"/>
              </a:ext>
            </a:extLst>
          </p:cNvPr>
          <p:cNvSpPr txBox="1"/>
          <p:nvPr/>
        </p:nvSpPr>
        <p:spPr>
          <a:xfrm>
            <a:off x="5511107" y="4011603"/>
            <a:ext cx="752129" cy="400110"/>
          </a:xfrm>
          <a:prstGeom prst="rect">
            <a:avLst/>
          </a:prstGeom>
          <a:noFill/>
        </p:spPr>
        <p:txBody>
          <a:bodyPr wrap="none" rtlCol="0">
            <a:spAutoFit/>
          </a:bodyPr>
          <a:lstStyle/>
          <a:p>
            <a:pPr defTabSz="609630">
              <a:buClr>
                <a:srgbClr val="000000"/>
              </a:buClr>
            </a:pPr>
            <a:r>
              <a:rPr lang="en-CA" sz="2000" b="1" kern="0" dirty="0">
                <a:solidFill>
                  <a:srgbClr val="D56E48"/>
                </a:solidFill>
                <a:latin typeface="Montserrat" panose="00000500000000000000" pitchFamily="2" charset="0"/>
                <a:cs typeface="Arial"/>
                <a:sym typeface="Arial"/>
              </a:rPr>
              <a:t>Bias</a:t>
            </a:r>
          </a:p>
        </p:txBody>
      </p:sp>
      <p:sp>
        <p:nvSpPr>
          <p:cNvPr id="15" name="TextBox 14">
            <a:extLst>
              <a:ext uri="{FF2B5EF4-FFF2-40B4-BE49-F238E27FC236}">
                <a16:creationId xmlns:a16="http://schemas.microsoft.com/office/drawing/2014/main" id="{47C27415-53C7-83FC-5A95-E39C0BAAC44C}"/>
              </a:ext>
            </a:extLst>
          </p:cNvPr>
          <p:cNvSpPr txBox="1"/>
          <p:nvPr/>
        </p:nvSpPr>
        <p:spPr>
          <a:xfrm>
            <a:off x="1396703" y="5348039"/>
            <a:ext cx="1192955" cy="461665"/>
          </a:xfrm>
          <a:prstGeom prst="rect">
            <a:avLst/>
          </a:prstGeom>
          <a:noFill/>
        </p:spPr>
        <p:txBody>
          <a:bodyPr wrap="none" rtlCol="0">
            <a:spAutoFit/>
          </a:bodyPr>
          <a:lstStyle/>
          <a:p>
            <a:pPr defTabSz="609630">
              <a:buClr>
                <a:srgbClr val="000000"/>
              </a:buClr>
            </a:pPr>
            <a:r>
              <a:rPr lang="en-CA" sz="2400" b="1" kern="0" dirty="0">
                <a:solidFill>
                  <a:srgbClr val="002060"/>
                </a:solidFill>
                <a:latin typeface="Montserrat" panose="00000500000000000000" pitchFamily="2" charset="0"/>
                <a:cs typeface="Arial"/>
                <a:sym typeface="Arial"/>
              </a:rPr>
              <a:t>Linear</a:t>
            </a:r>
          </a:p>
        </p:txBody>
      </p:sp>
      <p:sp>
        <p:nvSpPr>
          <p:cNvPr id="16" name="TextBox 15">
            <a:extLst>
              <a:ext uri="{FF2B5EF4-FFF2-40B4-BE49-F238E27FC236}">
                <a16:creationId xmlns:a16="http://schemas.microsoft.com/office/drawing/2014/main" id="{CF0ADB46-E8E2-60A9-1EEF-7C91FA793464}"/>
              </a:ext>
            </a:extLst>
          </p:cNvPr>
          <p:cNvSpPr txBox="1"/>
          <p:nvPr/>
        </p:nvSpPr>
        <p:spPr>
          <a:xfrm>
            <a:off x="6409026" y="5348039"/>
            <a:ext cx="2002471" cy="461665"/>
          </a:xfrm>
          <a:prstGeom prst="rect">
            <a:avLst/>
          </a:prstGeom>
          <a:noFill/>
        </p:spPr>
        <p:txBody>
          <a:bodyPr wrap="none" rtlCol="0">
            <a:spAutoFit/>
          </a:bodyPr>
          <a:lstStyle/>
          <a:p>
            <a:pPr defTabSz="609630">
              <a:buClr>
                <a:srgbClr val="000000"/>
              </a:buClr>
            </a:pPr>
            <a:r>
              <a:rPr lang="en-CA" sz="2400" b="1" kern="0" dirty="0">
                <a:solidFill>
                  <a:srgbClr val="002060"/>
                </a:solidFill>
                <a:latin typeface="Montserrat" panose="00000500000000000000" pitchFamily="2" charset="0"/>
                <a:cs typeface="Arial"/>
                <a:sym typeface="Arial"/>
              </a:rPr>
              <a:t>Polynomial</a:t>
            </a:r>
          </a:p>
        </p:txBody>
      </p:sp>
      <p:sp>
        <p:nvSpPr>
          <p:cNvPr id="17" name="Right Arrow 14">
            <a:extLst>
              <a:ext uri="{FF2B5EF4-FFF2-40B4-BE49-F238E27FC236}">
                <a16:creationId xmlns:a16="http://schemas.microsoft.com/office/drawing/2014/main" id="{F0EBED28-721B-28F8-8785-204FC2C80A1F}"/>
              </a:ext>
            </a:extLst>
          </p:cNvPr>
          <p:cNvSpPr/>
          <p:nvPr/>
        </p:nvSpPr>
        <p:spPr>
          <a:xfrm>
            <a:off x="2723688" y="5464902"/>
            <a:ext cx="3685338" cy="330995"/>
          </a:xfrm>
          <a:prstGeom prst="rightArrow">
            <a:avLst/>
          </a:prstGeom>
          <a:solidFill>
            <a:srgbClr val="0C1752"/>
          </a:solidFill>
          <a:ln w="12700" cap="flat" cmpd="sng" algn="ctr">
            <a:noFill/>
            <a:prstDash val="solid"/>
            <a:miter lim="800000"/>
          </a:ln>
          <a:effectLst/>
        </p:spPr>
        <p:txBody>
          <a:bodyPr rtlCol="0" anchor="ctr"/>
          <a:lstStyle/>
          <a:p>
            <a:pPr algn="ctr" defTabSz="609630">
              <a:buClr>
                <a:srgbClr val="000000"/>
              </a:buClr>
              <a:defRPr/>
            </a:pPr>
            <a:endParaRPr lang="en-CA" sz="933" kern="0" dirty="0">
              <a:solidFill>
                <a:srgbClr val="002060"/>
              </a:solidFill>
              <a:latin typeface="Montserrat" panose="00000500000000000000" pitchFamily="2" charset="0"/>
              <a:sym typeface="Arial"/>
            </a:endParaRPr>
          </a:p>
        </p:txBody>
      </p:sp>
      <p:cxnSp>
        <p:nvCxnSpPr>
          <p:cNvPr id="18" name="Straight Connector 17">
            <a:extLst>
              <a:ext uri="{FF2B5EF4-FFF2-40B4-BE49-F238E27FC236}">
                <a16:creationId xmlns:a16="http://schemas.microsoft.com/office/drawing/2014/main" id="{81D64AE5-A670-7595-B504-8ADD3E0220DC}"/>
              </a:ext>
            </a:extLst>
          </p:cNvPr>
          <p:cNvCxnSpPr>
            <a:cxnSpLocks/>
          </p:cNvCxnSpPr>
          <p:nvPr/>
        </p:nvCxnSpPr>
        <p:spPr>
          <a:xfrm flipH="1">
            <a:off x="4660252" y="1330302"/>
            <a:ext cx="2792" cy="3088648"/>
          </a:xfrm>
          <a:prstGeom prst="line">
            <a:avLst/>
          </a:prstGeom>
          <a:noFill/>
          <a:ln w="76200" cap="flat" cmpd="sng" algn="ctr">
            <a:solidFill>
              <a:srgbClr val="0C1752"/>
            </a:solidFill>
            <a:prstDash val="sysDash"/>
            <a:miter lim="800000"/>
          </a:ln>
          <a:effectLst/>
        </p:spPr>
      </p:cxnSp>
      <p:sp>
        <p:nvSpPr>
          <p:cNvPr id="19" name="Freeform 16">
            <a:extLst>
              <a:ext uri="{FF2B5EF4-FFF2-40B4-BE49-F238E27FC236}">
                <a16:creationId xmlns:a16="http://schemas.microsoft.com/office/drawing/2014/main" id="{884CEDBD-5FAE-923A-98BE-3B15F48B954D}"/>
              </a:ext>
            </a:extLst>
          </p:cNvPr>
          <p:cNvSpPr/>
          <p:nvPr/>
        </p:nvSpPr>
        <p:spPr>
          <a:xfrm>
            <a:off x="3396951" y="2099629"/>
            <a:ext cx="1266093" cy="2181559"/>
          </a:xfrm>
          <a:custGeom>
            <a:avLst/>
            <a:gdLst>
              <a:gd name="connsiteX0" fmla="*/ 0 w 1899139"/>
              <a:gd name="connsiteY0" fmla="*/ 0 h 3272339"/>
              <a:gd name="connsiteX1" fmla="*/ 321548 w 1899139"/>
              <a:gd name="connsiteY1" fmla="*/ 1798655 h 3272339"/>
              <a:gd name="connsiteX2" fmla="*/ 894304 w 1899139"/>
              <a:gd name="connsiteY2" fmla="*/ 2773345 h 3272339"/>
              <a:gd name="connsiteX3" fmla="*/ 1798655 w 1899139"/>
              <a:gd name="connsiteY3" fmla="*/ 3195376 h 3272339"/>
              <a:gd name="connsiteX4" fmla="*/ 1899139 w 1899139"/>
              <a:gd name="connsiteY4" fmla="*/ 3215472 h 327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39" h="3272339">
                <a:moveTo>
                  <a:pt x="0" y="0"/>
                </a:moveTo>
                <a:cubicBezTo>
                  <a:pt x="86248" y="668215"/>
                  <a:pt x="172497" y="1336431"/>
                  <a:pt x="321548" y="1798655"/>
                </a:cubicBezTo>
                <a:cubicBezTo>
                  <a:pt x="470599" y="2260879"/>
                  <a:pt x="648120" y="2540558"/>
                  <a:pt x="894304" y="2773345"/>
                </a:cubicBezTo>
                <a:cubicBezTo>
                  <a:pt x="1140488" y="3006132"/>
                  <a:pt x="1631183" y="3121688"/>
                  <a:pt x="1798655" y="3195376"/>
                </a:cubicBezTo>
                <a:cubicBezTo>
                  <a:pt x="1966128" y="3269064"/>
                  <a:pt x="1637882" y="3314281"/>
                  <a:pt x="1899139" y="3215472"/>
                </a:cubicBezTo>
              </a:path>
            </a:pathLst>
          </a:custGeom>
          <a:noFill/>
          <a:ln w="57150" cap="flat" cmpd="sng" algn="ctr">
            <a:solidFill>
              <a:srgbClr val="0C1752"/>
            </a:solidFill>
            <a:prstDash val="sysDot"/>
            <a:miter lim="800000"/>
          </a:ln>
          <a:effectLst/>
        </p:spPr>
        <p:txBody>
          <a:bodyPr rtlCol="0" anchor="ctr"/>
          <a:lstStyle/>
          <a:p>
            <a:pPr algn="ctr" defTabSz="609630">
              <a:buClr>
                <a:srgbClr val="000000"/>
              </a:buClr>
              <a:defRPr/>
            </a:pPr>
            <a:endParaRPr lang="en-CA" sz="933" kern="0" dirty="0">
              <a:solidFill>
                <a:srgbClr val="002060"/>
              </a:solidFill>
              <a:latin typeface="Montserrat" panose="00000500000000000000" pitchFamily="2" charset="0"/>
              <a:sym typeface="Arial"/>
            </a:endParaRPr>
          </a:p>
        </p:txBody>
      </p:sp>
      <p:sp>
        <p:nvSpPr>
          <p:cNvPr id="20" name="Freeform 17">
            <a:extLst>
              <a:ext uri="{FF2B5EF4-FFF2-40B4-BE49-F238E27FC236}">
                <a16:creationId xmlns:a16="http://schemas.microsoft.com/office/drawing/2014/main" id="{2CFCD839-0E56-AF68-ADE6-6BE3DA1D8E01}"/>
              </a:ext>
            </a:extLst>
          </p:cNvPr>
          <p:cNvSpPr/>
          <p:nvPr/>
        </p:nvSpPr>
        <p:spPr>
          <a:xfrm flipH="1">
            <a:off x="4660252" y="2099629"/>
            <a:ext cx="1266093" cy="2181559"/>
          </a:xfrm>
          <a:custGeom>
            <a:avLst/>
            <a:gdLst>
              <a:gd name="connsiteX0" fmla="*/ 0 w 1899139"/>
              <a:gd name="connsiteY0" fmla="*/ 0 h 3272339"/>
              <a:gd name="connsiteX1" fmla="*/ 321548 w 1899139"/>
              <a:gd name="connsiteY1" fmla="*/ 1798655 h 3272339"/>
              <a:gd name="connsiteX2" fmla="*/ 894304 w 1899139"/>
              <a:gd name="connsiteY2" fmla="*/ 2773345 h 3272339"/>
              <a:gd name="connsiteX3" fmla="*/ 1798655 w 1899139"/>
              <a:gd name="connsiteY3" fmla="*/ 3195376 h 3272339"/>
              <a:gd name="connsiteX4" fmla="*/ 1899139 w 1899139"/>
              <a:gd name="connsiteY4" fmla="*/ 3215472 h 327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39" h="3272339">
                <a:moveTo>
                  <a:pt x="0" y="0"/>
                </a:moveTo>
                <a:cubicBezTo>
                  <a:pt x="86248" y="668215"/>
                  <a:pt x="172497" y="1336431"/>
                  <a:pt x="321548" y="1798655"/>
                </a:cubicBezTo>
                <a:cubicBezTo>
                  <a:pt x="470599" y="2260879"/>
                  <a:pt x="648120" y="2540558"/>
                  <a:pt x="894304" y="2773345"/>
                </a:cubicBezTo>
                <a:cubicBezTo>
                  <a:pt x="1140488" y="3006132"/>
                  <a:pt x="1631183" y="3121688"/>
                  <a:pt x="1798655" y="3195376"/>
                </a:cubicBezTo>
                <a:cubicBezTo>
                  <a:pt x="1966128" y="3269064"/>
                  <a:pt x="1637882" y="3314281"/>
                  <a:pt x="1899139" y="3215472"/>
                </a:cubicBezTo>
              </a:path>
            </a:pathLst>
          </a:custGeom>
          <a:noFill/>
          <a:ln w="57150" cap="flat" cmpd="sng" algn="ctr">
            <a:solidFill>
              <a:srgbClr val="0C1752"/>
            </a:solidFill>
            <a:prstDash val="sysDot"/>
            <a:miter lim="800000"/>
          </a:ln>
          <a:effectLst/>
        </p:spPr>
        <p:txBody>
          <a:bodyPr rtlCol="0" anchor="ctr"/>
          <a:lstStyle/>
          <a:p>
            <a:pPr algn="ctr" defTabSz="609630">
              <a:buClr>
                <a:srgbClr val="000000"/>
              </a:buClr>
              <a:defRPr/>
            </a:pPr>
            <a:endParaRPr lang="en-CA" sz="933" kern="0" dirty="0">
              <a:solidFill>
                <a:srgbClr val="002060"/>
              </a:solidFill>
              <a:latin typeface="Montserrat" panose="00000500000000000000" pitchFamily="2" charset="0"/>
              <a:sym typeface="Arial"/>
            </a:endParaRPr>
          </a:p>
        </p:txBody>
      </p:sp>
      <p:sp>
        <p:nvSpPr>
          <p:cNvPr id="21" name="TextBox 20">
            <a:extLst>
              <a:ext uri="{FF2B5EF4-FFF2-40B4-BE49-F238E27FC236}">
                <a16:creationId xmlns:a16="http://schemas.microsoft.com/office/drawing/2014/main" id="{C70841A2-E6FD-7991-39EE-5D0322F62BB1}"/>
              </a:ext>
            </a:extLst>
          </p:cNvPr>
          <p:cNvSpPr txBox="1"/>
          <p:nvPr/>
        </p:nvSpPr>
        <p:spPr>
          <a:xfrm>
            <a:off x="5029111" y="2090395"/>
            <a:ext cx="1170750" cy="707886"/>
          </a:xfrm>
          <a:prstGeom prst="rect">
            <a:avLst/>
          </a:prstGeom>
          <a:noFill/>
        </p:spPr>
        <p:txBody>
          <a:bodyPr wrap="square" rtlCol="0">
            <a:spAutoFit/>
          </a:bodyPr>
          <a:lstStyle/>
          <a:p>
            <a:pPr defTabSz="609630">
              <a:buClr>
                <a:srgbClr val="000000"/>
              </a:buClr>
            </a:pPr>
            <a:r>
              <a:rPr lang="en-CA" sz="2000" b="1" kern="0" dirty="0">
                <a:solidFill>
                  <a:srgbClr val="002060"/>
                </a:solidFill>
                <a:latin typeface="Montserrat" panose="00000500000000000000" pitchFamily="2" charset="0"/>
                <a:cs typeface="Arial"/>
                <a:sym typeface="Arial"/>
              </a:rPr>
              <a:t>Total Error</a:t>
            </a:r>
          </a:p>
        </p:txBody>
      </p:sp>
      <p:sp>
        <p:nvSpPr>
          <p:cNvPr id="22" name="TextBox 21">
            <a:extLst>
              <a:ext uri="{FF2B5EF4-FFF2-40B4-BE49-F238E27FC236}">
                <a16:creationId xmlns:a16="http://schemas.microsoft.com/office/drawing/2014/main" id="{11EF401C-AD0B-9BA6-3BAA-F5049F7853D2}"/>
              </a:ext>
            </a:extLst>
          </p:cNvPr>
          <p:cNvSpPr txBox="1"/>
          <p:nvPr/>
        </p:nvSpPr>
        <p:spPr>
          <a:xfrm>
            <a:off x="3263261" y="787525"/>
            <a:ext cx="2822770" cy="400110"/>
          </a:xfrm>
          <a:prstGeom prst="rect">
            <a:avLst/>
          </a:prstGeom>
          <a:noFill/>
        </p:spPr>
        <p:txBody>
          <a:bodyPr wrap="square" rtlCol="0">
            <a:spAutoFit/>
          </a:bodyPr>
          <a:lstStyle/>
          <a:p>
            <a:pPr algn="ctr" defTabSz="609630">
              <a:buClr>
                <a:srgbClr val="000000"/>
              </a:buClr>
            </a:pPr>
            <a:r>
              <a:rPr lang="en-CA" sz="2000" b="1" kern="0" dirty="0">
                <a:solidFill>
                  <a:srgbClr val="002060"/>
                </a:solidFill>
                <a:latin typeface="Montserrat" panose="00000500000000000000" pitchFamily="2" charset="0"/>
                <a:cs typeface="Arial"/>
                <a:sym typeface="Arial"/>
              </a:rPr>
              <a:t>Optimum Model </a:t>
            </a:r>
          </a:p>
        </p:txBody>
      </p:sp>
    </p:spTree>
    <p:extLst>
      <p:ext uri="{BB962C8B-B14F-4D97-AF65-F5344CB8AC3E}">
        <p14:creationId xmlns:p14="http://schemas.microsoft.com/office/powerpoint/2010/main" val="332710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7D93D-93C4-55C5-4E22-DFDBB5C80DB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8801D69-76C2-349D-115F-608A2C816924}"/>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4EFA175F-F0BA-8B50-1B1D-EC98AD0B090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8C3FBE6-B054-B546-2C64-702E2BD5E1A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Bias Variance Tradeoff</a:t>
            </a:r>
          </a:p>
        </p:txBody>
      </p:sp>
      <p:sp>
        <p:nvSpPr>
          <p:cNvPr id="9" name="TextBox 8">
            <a:extLst>
              <a:ext uri="{FF2B5EF4-FFF2-40B4-BE49-F238E27FC236}">
                <a16:creationId xmlns:a16="http://schemas.microsoft.com/office/drawing/2014/main" id="{4DD4EB90-D679-2EB1-7EFA-D29B5E6BEA5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10" name="Content Placeholder 2">
            <a:extLst>
              <a:ext uri="{FF2B5EF4-FFF2-40B4-BE49-F238E27FC236}">
                <a16:creationId xmlns:a16="http://schemas.microsoft.com/office/drawing/2014/main" id="{A8BDF2B1-7F14-EFE7-2DDD-4EB686264FE4}"/>
              </a:ext>
            </a:extLst>
          </p:cNvPr>
          <p:cNvGraphicFramePr>
            <a:graphicFrameLocks/>
          </p:cNvGraphicFramePr>
          <p:nvPr>
            <p:extLst>
              <p:ext uri="{D42A27DB-BD31-4B8C-83A1-F6EECF244321}">
                <p14:modId xmlns:p14="http://schemas.microsoft.com/office/powerpoint/2010/main" val="3769920635"/>
              </p:ext>
            </p:extLst>
          </p:nvPr>
        </p:nvGraphicFramePr>
        <p:xfrm>
          <a:off x="154722" y="1397000"/>
          <a:ext cx="11582008" cy="3048000"/>
        </p:xfrm>
        <a:graphic>
          <a:graphicData uri="http://schemas.openxmlformats.org/drawingml/2006/table">
            <a:tbl>
              <a:tblPr firstRow="1" bandRow="1">
                <a:tableStyleId>{3B4B98B0-60AC-42C2-AFA5-B58CD77FA1E5}</a:tableStyleId>
              </a:tblPr>
              <a:tblGrid>
                <a:gridCol w="5791004">
                  <a:extLst>
                    <a:ext uri="{9D8B030D-6E8A-4147-A177-3AD203B41FA5}">
                      <a16:colId xmlns:a16="http://schemas.microsoft.com/office/drawing/2014/main" val="20000"/>
                    </a:ext>
                  </a:extLst>
                </a:gridCol>
                <a:gridCol w="5791004">
                  <a:extLst>
                    <a:ext uri="{9D8B030D-6E8A-4147-A177-3AD203B41FA5}">
                      <a16:colId xmlns:a16="http://schemas.microsoft.com/office/drawing/2014/main" val="20001"/>
                    </a:ext>
                  </a:extLst>
                </a:gridCol>
              </a:tblGrid>
              <a:tr h="335280">
                <a:tc>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CA" sz="1600" dirty="0">
                          <a:solidFill>
                            <a:schemeClr val="tx1"/>
                          </a:solidFill>
                          <a:latin typeface="Montserrat" panose="00000500000000000000" pitchFamily="2" charset="0"/>
                        </a:rPr>
                        <a:t>MODEL #1 (LINEAR</a:t>
                      </a:r>
                      <a:r>
                        <a:rPr lang="en-CA" sz="1600" baseline="0" dirty="0">
                          <a:solidFill>
                            <a:schemeClr val="tx1"/>
                          </a:solidFill>
                          <a:latin typeface="Montserrat" panose="00000500000000000000" pitchFamily="2" charset="0"/>
                        </a:rPr>
                        <a:t> REGRESSION) (SIMPLE)</a:t>
                      </a:r>
                      <a:endParaRPr lang="en-CA" sz="1600" dirty="0">
                        <a:solidFill>
                          <a:schemeClr val="tx1"/>
                        </a:solidFill>
                        <a:latin typeface="Montserrat" panose="00000500000000000000" pitchFamily="2" charset="0"/>
                      </a:endParaRPr>
                    </a:p>
                  </a:txBody>
                  <a:tcPr marL="60960" marR="60960" marT="30480" marB="30480"/>
                </a:tc>
                <a:tc>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CA" sz="1600" dirty="0">
                          <a:solidFill>
                            <a:schemeClr val="tx1"/>
                          </a:solidFill>
                          <a:latin typeface="Montserrat" panose="00000500000000000000" pitchFamily="2" charset="0"/>
                        </a:rPr>
                        <a:t>MODEL #2 (HIGH</a:t>
                      </a:r>
                      <a:r>
                        <a:rPr lang="en-CA" sz="1600" baseline="0" dirty="0">
                          <a:solidFill>
                            <a:schemeClr val="tx1"/>
                          </a:solidFill>
                          <a:latin typeface="Montserrat" panose="00000500000000000000" pitchFamily="2" charset="0"/>
                        </a:rPr>
                        <a:t> ORDER POLYNOMIAL) (COMPLEX)</a:t>
                      </a:r>
                      <a:endParaRPr lang="en-CA" sz="1600" dirty="0">
                        <a:solidFill>
                          <a:schemeClr val="tx1"/>
                        </a:solidFill>
                        <a:latin typeface="Montserrat" panose="00000500000000000000" pitchFamily="2" charset="0"/>
                      </a:endParaRPr>
                    </a:p>
                  </a:txBody>
                  <a:tcPr marL="60960" marR="60960" marT="30480" marB="30480"/>
                </a:tc>
                <a:extLst>
                  <a:ext uri="{0D108BD9-81ED-4DB2-BD59-A6C34878D82A}">
                    <a16:rowId xmlns:a16="http://schemas.microsoft.com/office/drawing/2014/main" val="10000"/>
                  </a:ext>
                </a:extLst>
              </a:tr>
              <a:tr h="60960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b="0" dirty="0">
                          <a:solidFill>
                            <a:schemeClr val="tx1"/>
                          </a:solidFill>
                          <a:latin typeface="Montserrat" panose="00000500000000000000" pitchFamily="2" charset="0"/>
                        </a:rPr>
                        <a:t>Model has </a:t>
                      </a:r>
                      <a:r>
                        <a:rPr lang="en-CA" sz="1600" b="1" dirty="0">
                          <a:solidFill>
                            <a:schemeClr val="tx1"/>
                          </a:solidFill>
                          <a:latin typeface="Montserrat" panose="00000500000000000000" pitchFamily="2" charset="0"/>
                        </a:rPr>
                        <a:t>High</a:t>
                      </a:r>
                      <a:r>
                        <a:rPr lang="en-CA" sz="1600" b="1" baseline="0" dirty="0">
                          <a:solidFill>
                            <a:schemeClr val="tx1"/>
                          </a:solidFill>
                          <a:latin typeface="Montserrat" panose="00000500000000000000" pitchFamily="2" charset="0"/>
                        </a:rPr>
                        <a:t> bias </a:t>
                      </a:r>
                      <a:r>
                        <a:rPr lang="en-CA" sz="1600" baseline="0" dirty="0">
                          <a:solidFill>
                            <a:schemeClr val="tx1"/>
                          </a:solidFill>
                          <a:latin typeface="Montserrat" panose="00000500000000000000" pitchFamily="2" charset="0"/>
                        </a:rPr>
                        <a:t>because it is very rigid (not flexible) and cannot fit the training dataset well</a:t>
                      </a:r>
                      <a:endParaRPr lang="en-CA" sz="1600" dirty="0">
                        <a:solidFill>
                          <a:schemeClr val="tx1"/>
                        </a:solidFill>
                        <a:latin typeface="Montserrat" panose="00000500000000000000" pitchFamily="2" charset="0"/>
                      </a:endParaRPr>
                    </a:p>
                  </a:txBody>
                  <a:tcPr marL="60960" marR="60960" marT="30480" marB="30480"/>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Model has </a:t>
                      </a:r>
                      <a:r>
                        <a:rPr lang="en-CA" sz="1600" b="1" dirty="0">
                          <a:solidFill>
                            <a:schemeClr val="tx1"/>
                          </a:solidFill>
                          <a:latin typeface="Montserrat" panose="00000500000000000000" pitchFamily="2" charset="0"/>
                        </a:rPr>
                        <a:t>small</a:t>
                      </a:r>
                      <a:r>
                        <a:rPr lang="en-CA" sz="1600" b="1" baseline="0" dirty="0">
                          <a:solidFill>
                            <a:schemeClr val="tx1"/>
                          </a:solidFill>
                          <a:latin typeface="Montserrat" panose="00000500000000000000" pitchFamily="2" charset="0"/>
                        </a:rPr>
                        <a:t> bias </a:t>
                      </a:r>
                      <a:r>
                        <a:rPr lang="en-CA" sz="1600" baseline="0" dirty="0">
                          <a:solidFill>
                            <a:schemeClr val="tx1"/>
                          </a:solidFill>
                          <a:latin typeface="Montserrat" panose="00000500000000000000" pitchFamily="2" charset="0"/>
                        </a:rPr>
                        <a:t>because it is flexible and can fit the training dataset very well.</a:t>
                      </a:r>
                      <a:endParaRPr lang="en-CA" sz="1600" dirty="0">
                        <a:solidFill>
                          <a:schemeClr val="tx1"/>
                        </a:solidFill>
                        <a:latin typeface="Montserrat" panose="00000500000000000000" pitchFamily="2" charset="0"/>
                      </a:endParaRPr>
                    </a:p>
                  </a:txBody>
                  <a:tcPr marL="60960" marR="60960" marT="30480" marB="30480"/>
                </a:tc>
                <a:extLst>
                  <a:ext uri="{0D108BD9-81ED-4DB2-BD59-A6C34878D82A}">
                    <a16:rowId xmlns:a16="http://schemas.microsoft.com/office/drawing/2014/main" val="10001"/>
                  </a:ext>
                </a:extLst>
              </a:tr>
              <a:tr h="115824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Has </a:t>
                      </a:r>
                      <a:r>
                        <a:rPr lang="en-CA" sz="1600" b="1" dirty="0">
                          <a:solidFill>
                            <a:schemeClr val="tx1"/>
                          </a:solidFill>
                          <a:latin typeface="Montserrat" panose="00000500000000000000" pitchFamily="2" charset="0"/>
                        </a:rPr>
                        <a:t>small variance</a:t>
                      </a:r>
                      <a:r>
                        <a:rPr lang="en-CA" sz="1600" b="1" baseline="0" dirty="0">
                          <a:solidFill>
                            <a:schemeClr val="tx1"/>
                          </a:solidFill>
                          <a:latin typeface="Montserrat" panose="00000500000000000000" pitchFamily="2" charset="0"/>
                        </a:rPr>
                        <a:t> (variability) </a:t>
                      </a:r>
                      <a:r>
                        <a:rPr lang="en-CA" sz="1600" baseline="0" dirty="0">
                          <a:solidFill>
                            <a:schemeClr val="tx1"/>
                          </a:solidFill>
                          <a:latin typeface="Montserrat" panose="00000500000000000000" pitchFamily="2" charset="0"/>
                        </a:rPr>
                        <a:t>because it can fit the training data and the testing data with similar level (the model is able to generalize better) and avoids overfitting</a:t>
                      </a:r>
                      <a:endParaRPr lang="en-CA" sz="1600" dirty="0">
                        <a:solidFill>
                          <a:schemeClr val="tx1"/>
                        </a:solidFill>
                        <a:latin typeface="Montserrat" panose="00000500000000000000" pitchFamily="2" charset="0"/>
                      </a:endParaRPr>
                    </a:p>
                  </a:txBody>
                  <a:tcPr marL="60960" marR="60960" marT="30480" marB="30480"/>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Has </a:t>
                      </a:r>
                      <a:r>
                        <a:rPr lang="en-CA" sz="1600" b="1" dirty="0">
                          <a:solidFill>
                            <a:schemeClr val="tx1"/>
                          </a:solidFill>
                          <a:latin typeface="Montserrat" panose="00000500000000000000" pitchFamily="2" charset="0"/>
                        </a:rPr>
                        <a:t>large</a:t>
                      </a:r>
                      <a:r>
                        <a:rPr lang="en-CA" sz="1600" b="1" baseline="0" dirty="0">
                          <a:solidFill>
                            <a:schemeClr val="tx1"/>
                          </a:solidFill>
                          <a:latin typeface="Montserrat" panose="00000500000000000000" pitchFamily="2" charset="0"/>
                        </a:rPr>
                        <a:t> variance (variability) </a:t>
                      </a:r>
                      <a:r>
                        <a:rPr lang="en-CA" sz="1600" baseline="0" dirty="0">
                          <a:solidFill>
                            <a:schemeClr val="tx1"/>
                          </a:solidFill>
                          <a:latin typeface="Montserrat" panose="00000500000000000000" pitchFamily="2" charset="0"/>
                        </a:rPr>
                        <a:t>because the model over fitted the training dataset, and it performs poorly on the testing dataset</a:t>
                      </a:r>
                      <a:endParaRPr lang="en-CA" sz="1600" dirty="0">
                        <a:solidFill>
                          <a:schemeClr val="tx1"/>
                        </a:solidFill>
                        <a:latin typeface="Montserrat" panose="00000500000000000000" pitchFamily="2" charset="0"/>
                      </a:endParaRPr>
                    </a:p>
                  </a:txBody>
                  <a:tcPr marL="60960" marR="60960" marT="30480" marB="30480"/>
                </a:tc>
                <a:extLst>
                  <a:ext uri="{0D108BD9-81ED-4DB2-BD59-A6C34878D82A}">
                    <a16:rowId xmlns:a16="http://schemas.microsoft.com/office/drawing/2014/main" val="10002"/>
                  </a:ext>
                </a:extLst>
              </a:tr>
              <a:tr h="60960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baseline="0" dirty="0">
                          <a:solidFill>
                            <a:schemeClr val="tx1"/>
                          </a:solidFill>
                          <a:latin typeface="Montserrat" panose="00000500000000000000" pitchFamily="2" charset="0"/>
                        </a:rPr>
                        <a:t>Performance is consistent between the training dataset and the testing dataset</a:t>
                      </a:r>
                      <a:endParaRPr lang="en-CA" sz="1600" dirty="0">
                        <a:solidFill>
                          <a:schemeClr val="tx1"/>
                        </a:solidFill>
                        <a:latin typeface="Montserrat" panose="00000500000000000000" pitchFamily="2" charset="0"/>
                      </a:endParaRPr>
                    </a:p>
                  </a:txBody>
                  <a:tcPr marL="60960" marR="60960" marT="30480" marB="30480"/>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Performance</a:t>
                      </a:r>
                      <a:r>
                        <a:rPr lang="en-CA" sz="1600" baseline="0" dirty="0">
                          <a:solidFill>
                            <a:schemeClr val="tx1"/>
                          </a:solidFill>
                          <a:latin typeface="Montserrat" panose="00000500000000000000" pitchFamily="2" charset="0"/>
                        </a:rPr>
                        <a:t> varies greatly between the training dataset and the testing dataset (high variability)</a:t>
                      </a:r>
                      <a:endParaRPr lang="en-CA" sz="1600" dirty="0">
                        <a:solidFill>
                          <a:schemeClr val="tx1"/>
                        </a:solidFill>
                        <a:latin typeface="Montserrat" panose="00000500000000000000" pitchFamily="2" charset="0"/>
                      </a:endParaRPr>
                    </a:p>
                  </a:txBody>
                  <a:tcPr marL="60960" marR="60960" marT="30480" marB="30480"/>
                </a:tc>
                <a:extLst>
                  <a:ext uri="{0D108BD9-81ED-4DB2-BD59-A6C34878D82A}">
                    <a16:rowId xmlns:a16="http://schemas.microsoft.com/office/drawing/2014/main" val="10003"/>
                  </a:ext>
                </a:extLst>
              </a:tr>
              <a:tr h="335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Good</a:t>
                      </a:r>
                      <a:r>
                        <a:rPr lang="en-CA" sz="1600" baseline="0" dirty="0">
                          <a:solidFill>
                            <a:schemeClr val="tx1"/>
                          </a:solidFill>
                          <a:latin typeface="Montserrat" panose="00000500000000000000" pitchFamily="2" charset="0"/>
                        </a:rPr>
                        <a:t> generalization</a:t>
                      </a:r>
                      <a:endParaRPr lang="en-CA" sz="1600" dirty="0">
                        <a:solidFill>
                          <a:schemeClr val="tx1"/>
                        </a:solidFill>
                        <a:latin typeface="Montserrat" panose="00000500000000000000" pitchFamily="2" charset="0"/>
                      </a:endParaRPr>
                    </a:p>
                  </a:txBody>
                  <a:tcPr marL="60960" marR="60960" marT="30480" marB="30480"/>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CA" sz="1600" dirty="0">
                          <a:solidFill>
                            <a:schemeClr val="tx1"/>
                          </a:solidFill>
                          <a:latin typeface="Montserrat" panose="00000500000000000000" pitchFamily="2" charset="0"/>
                        </a:rPr>
                        <a:t>Over fitted</a:t>
                      </a:r>
                    </a:p>
                  </a:txBody>
                  <a:tcPr marL="60960" marR="60960" marT="30480" marB="3048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95255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4385-964E-2DA5-9B2B-E948883DEC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6C1DAB-EAA5-3C06-3063-2356FCD6D979}"/>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AB86EE7-04AB-ACC0-72EC-10C9F579EC19}"/>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B5BFC353-AC69-BB70-63EA-2086EBC1512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FB622484-1B23-8991-5AC7-8E4ED9D43550}"/>
              </a:ext>
            </a:extLst>
          </p:cNvPr>
          <p:cNvSpPr txBox="1"/>
          <p:nvPr/>
        </p:nvSpPr>
        <p:spPr>
          <a:xfrm>
            <a:off x="550505" y="536130"/>
            <a:ext cx="5439747"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HYPERPARAMETER TUNING AND OPTIMIZATION</a:t>
            </a:r>
          </a:p>
        </p:txBody>
      </p:sp>
    </p:spTree>
    <p:extLst>
      <p:ext uri="{BB962C8B-B14F-4D97-AF65-F5344CB8AC3E}">
        <p14:creationId xmlns:p14="http://schemas.microsoft.com/office/powerpoint/2010/main" val="3512145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A722D-E8DE-85C5-1364-031BDC5497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126CA7-B112-00EE-269F-D3D9B61B229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4787EAFD-EF76-CFD0-E98C-7B12902EA86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E1CFB15-9301-352A-346C-5A1AB880821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Hyperparameters Tuning</a:t>
            </a:r>
          </a:p>
        </p:txBody>
      </p:sp>
      <p:sp>
        <p:nvSpPr>
          <p:cNvPr id="9" name="TextBox 8">
            <a:extLst>
              <a:ext uri="{FF2B5EF4-FFF2-40B4-BE49-F238E27FC236}">
                <a16:creationId xmlns:a16="http://schemas.microsoft.com/office/drawing/2014/main" id="{EAE62402-8A5D-25C6-89B0-B9AF2D7F06A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F3568892-24E1-EEB8-BB58-DFDF09DE573D}"/>
              </a:ext>
            </a:extLst>
          </p:cNvPr>
          <p:cNvSpPr txBox="1"/>
          <p:nvPr/>
        </p:nvSpPr>
        <p:spPr>
          <a:xfrm>
            <a:off x="239437" y="907669"/>
            <a:ext cx="7523631" cy="3785652"/>
          </a:xfrm>
          <a:prstGeom prst="rect">
            <a:avLst/>
          </a:prstGeom>
          <a:noFill/>
        </p:spPr>
        <p:txBody>
          <a:bodyPr wrap="square">
            <a:spAutoFit/>
          </a:bodyPr>
          <a:lstStyle/>
          <a:p>
            <a:pPr marL="342917" indent="-342917" defTabSz="914446">
              <a:buClr>
                <a:srgbClr val="11CCDD"/>
              </a:buClr>
              <a:buFont typeface="Arial" panose="020B0604020202020204" pitchFamily="34" charset="0"/>
              <a:buChar char="•"/>
            </a:pPr>
            <a:r>
              <a:rPr lang="en-US" sz="1600" dirty="0">
                <a:solidFill>
                  <a:srgbClr val="000000"/>
                </a:solidFill>
                <a:latin typeface="Montserrat" panose="00000500000000000000" pitchFamily="2" charset="0"/>
                <a:cs typeface="Arial"/>
                <a:sym typeface="Arial"/>
              </a:rPr>
              <a:t>Hyperparameter optimization is a critical step in building effective ML models. </a:t>
            </a:r>
          </a:p>
          <a:p>
            <a:pPr marL="342917" indent="-342917" defTabSz="914446">
              <a:buClr>
                <a:srgbClr val="11CCDD"/>
              </a:buClr>
              <a:buFont typeface="Arial" panose="020B0604020202020204" pitchFamily="34" charset="0"/>
              <a:buChar char="•"/>
            </a:pPr>
            <a:r>
              <a:rPr lang="en-US" sz="1600" dirty="0">
                <a:solidFill>
                  <a:srgbClr val="000000"/>
                </a:solidFill>
                <a:latin typeface="Montserrat" panose="00000500000000000000" pitchFamily="2" charset="0"/>
                <a:cs typeface="Arial"/>
                <a:sym typeface="Arial"/>
              </a:rPr>
              <a:t>After training multiple models, the process of fine-tuning their hyperparameters ensures better performance on a given dataset.</a:t>
            </a:r>
          </a:p>
          <a:p>
            <a:pPr marL="342917" indent="-342917" defTabSz="914446">
              <a:buClr>
                <a:srgbClr val="11CCDD"/>
              </a:buClr>
              <a:buFont typeface="Arial" panose="020B0604020202020204" pitchFamily="34" charset="0"/>
              <a:buChar char="•"/>
            </a:pPr>
            <a:r>
              <a:rPr lang="en-US" sz="1600" dirty="0">
                <a:solidFill>
                  <a:srgbClr val="000000"/>
                </a:solidFill>
                <a:latin typeface="Montserrat" panose="00000500000000000000" pitchFamily="2" charset="0"/>
                <a:cs typeface="Arial"/>
                <a:sym typeface="Arial"/>
              </a:rPr>
              <a:t>One essential hyperparameter during training is the “learning rate”. </a:t>
            </a:r>
          </a:p>
          <a:p>
            <a:pPr marL="342917" indent="-342917" defTabSz="914446">
              <a:buClr>
                <a:srgbClr val="11CCDD"/>
              </a:buClr>
              <a:buFont typeface="Arial" panose="020B0604020202020204" pitchFamily="34" charset="0"/>
              <a:buChar char="•"/>
            </a:pPr>
            <a:r>
              <a:rPr lang="en-US" sz="1600" dirty="0">
                <a:solidFill>
                  <a:srgbClr val="000000"/>
                </a:solidFill>
                <a:latin typeface="Montserrat" panose="00000500000000000000" pitchFamily="2" charset="0"/>
                <a:cs typeface="Arial"/>
                <a:sym typeface="Arial"/>
              </a:rPr>
              <a:t>The “learning rate” controls the size of the steps taken during optimization, effectively determining how aggressively model parameters are updated.</a:t>
            </a:r>
          </a:p>
          <a:p>
            <a:pPr marL="800117" lvl="1" indent="-342917" defTabSz="914446">
              <a:buClr>
                <a:srgbClr val="11CCDD"/>
              </a:buClr>
              <a:buFont typeface="Arial" panose="020B0604020202020204" pitchFamily="34" charset="0"/>
              <a:buChar char="•"/>
            </a:pPr>
            <a:r>
              <a:rPr lang="en-US" sz="1600" b="1" dirty="0">
                <a:solidFill>
                  <a:srgbClr val="000000"/>
                </a:solidFill>
                <a:latin typeface="Montserrat" panose="00000500000000000000" pitchFamily="2" charset="0"/>
                <a:cs typeface="Arial"/>
                <a:sym typeface="Arial"/>
              </a:rPr>
              <a:t>High Learning Rate: </a:t>
            </a:r>
            <a:r>
              <a:rPr lang="en-US" sz="1600" dirty="0">
                <a:solidFill>
                  <a:srgbClr val="000000"/>
                </a:solidFill>
                <a:latin typeface="Montserrat" panose="00000500000000000000" pitchFamily="2" charset="0"/>
                <a:cs typeface="Arial"/>
                <a:sym typeface="Arial"/>
              </a:rPr>
              <a:t>Larger steps cover more ground in the search space and may help the model converge to the global minimum faster. However, this can lead to overshooting the optimal solution, causing instability in the learning process.</a:t>
            </a:r>
          </a:p>
          <a:p>
            <a:pPr marL="800117" lvl="1" indent="-342917" defTabSz="914446">
              <a:buClr>
                <a:srgbClr val="11CCDD"/>
              </a:buClr>
              <a:buFont typeface="Arial" panose="020B0604020202020204" pitchFamily="34" charset="0"/>
              <a:buChar char="•"/>
            </a:pPr>
            <a:r>
              <a:rPr lang="en-US" sz="1600" b="1" dirty="0">
                <a:solidFill>
                  <a:srgbClr val="000000"/>
                </a:solidFill>
                <a:latin typeface="Montserrat" panose="00000500000000000000" pitchFamily="2" charset="0"/>
                <a:cs typeface="Arial"/>
                <a:sym typeface="Arial"/>
              </a:rPr>
              <a:t>Low Learning Rate: </a:t>
            </a:r>
            <a:r>
              <a:rPr lang="en-US" sz="1600" dirty="0">
                <a:solidFill>
                  <a:srgbClr val="000000"/>
                </a:solidFill>
                <a:latin typeface="Montserrat" panose="00000500000000000000" pitchFamily="2" charset="0"/>
                <a:cs typeface="Arial"/>
                <a:sym typeface="Arial"/>
              </a:rPr>
              <a:t>Smaller steps provide more precision and stability but significantly increase training time as it takes longer to reach the optimized weight values.</a:t>
            </a:r>
          </a:p>
        </p:txBody>
      </p:sp>
      <p:pic>
        <p:nvPicPr>
          <p:cNvPr id="3" name="Picture 2" descr="File:Non-Convex Objective Function.gif">
            <a:extLst>
              <a:ext uri="{FF2B5EF4-FFF2-40B4-BE49-F238E27FC236}">
                <a16:creationId xmlns:a16="http://schemas.microsoft.com/office/drawing/2014/main" id="{33C443D0-A0CA-FCFB-7A9C-AD7E7EB55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410" y="1136434"/>
            <a:ext cx="4467807" cy="3338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EAE81C3-C59D-14B0-71CF-3DD431E49DA0}"/>
              </a:ext>
            </a:extLst>
          </p:cNvPr>
          <p:cNvSpPr/>
          <p:nvPr/>
        </p:nvSpPr>
        <p:spPr>
          <a:xfrm>
            <a:off x="2682614" y="6320339"/>
            <a:ext cx="7893946" cy="276999"/>
          </a:xfrm>
          <a:prstGeom prst="rect">
            <a:avLst/>
          </a:prstGeom>
        </p:spPr>
        <p:txBody>
          <a:bodyPr wrap="square">
            <a:spAutoFit/>
          </a:bodyPr>
          <a:lstStyle/>
          <a:p>
            <a:pPr defTabSz="914446"/>
            <a:r>
              <a:rPr lang="en-US" sz="1200" dirty="0">
                <a:solidFill>
                  <a:srgbClr val="002060"/>
                </a:solidFill>
                <a:latin typeface="Cambria" panose="02040503050406030204"/>
                <a:hlinkClick r:id="rId5">
                  <a:extLst>
                    <a:ext uri="{A12FA001-AC4F-418D-AE19-62706E023703}">
                      <ahyp:hlinkClr xmlns:ahyp="http://schemas.microsoft.com/office/drawing/2018/hyperlinkcolor" val="tx"/>
                    </a:ext>
                  </a:extLst>
                </a:hlinkClick>
              </a:rPr>
              <a:t>Photo Credit: https://commons.wikimedia.org/wiki/File:Non-Convex_Objective_Function.gif</a:t>
            </a:r>
            <a:endParaRPr lang="en-US" sz="1200" dirty="0">
              <a:solidFill>
                <a:srgbClr val="002060"/>
              </a:solidFill>
              <a:latin typeface="Cambria" panose="02040503050406030204"/>
            </a:endParaRPr>
          </a:p>
        </p:txBody>
      </p:sp>
    </p:spTree>
    <p:extLst>
      <p:ext uri="{BB962C8B-B14F-4D97-AF65-F5344CB8AC3E}">
        <p14:creationId xmlns:p14="http://schemas.microsoft.com/office/powerpoint/2010/main" val="1484010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C9161-5786-601B-622C-2B455AF185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31C05F-0BD7-E3C7-6FB4-BC29F6766F9F}"/>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57C85BA1-A7EC-0E04-D061-F3B131F255B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950775F-F970-6E64-67C3-807E16A5C0E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Model Optimization Strategies</a:t>
            </a:r>
          </a:p>
        </p:txBody>
      </p:sp>
      <p:sp>
        <p:nvSpPr>
          <p:cNvPr id="9" name="TextBox 8">
            <a:extLst>
              <a:ext uri="{FF2B5EF4-FFF2-40B4-BE49-F238E27FC236}">
                <a16:creationId xmlns:a16="http://schemas.microsoft.com/office/drawing/2014/main" id="{9340D552-4729-D977-3262-E9528E3972B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2" name="Diagram 1">
            <a:extLst>
              <a:ext uri="{FF2B5EF4-FFF2-40B4-BE49-F238E27FC236}">
                <a16:creationId xmlns:a16="http://schemas.microsoft.com/office/drawing/2014/main" id="{C28A793A-F893-9E4A-07BB-E60D5326A3F7}"/>
              </a:ext>
            </a:extLst>
          </p:cNvPr>
          <p:cNvGraphicFramePr/>
          <p:nvPr>
            <p:extLst>
              <p:ext uri="{D42A27DB-BD31-4B8C-83A1-F6EECF244321}">
                <p14:modId xmlns:p14="http://schemas.microsoft.com/office/powerpoint/2010/main" val="2767452496"/>
              </p:ext>
            </p:extLst>
          </p:nvPr>
        </p:nvGraphicFramePr>
        <p:xfrm>
          <a:off x="2659454" y="926007"/>
          <a:ext cx="6225731" cy="3955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827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5FDB-7C9B-19BF-2A73-86C6E82757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BCDC7CD-6A71-36BB-9484-6E7288F7291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24296E0-9AD5-F704-4D2E-5DE030E6BCF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45BA1E52-0ACE-CF42-2191-692BF99B6E6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1. Grid Search</a:t>
            </a:r>
          </a:p>
        </p:txBody>
      </p:sp>
      <p:sp>
        <p:nvSpPr>
          <p:cNvPr id="9" name="TextBox 8">
            <a:extLst>
              <a:ext uri="{FF2B5EF4-FFF2-40B4-BE49-F238E27FC236}">
                <a16:creationId xmlns:a16="http://schemas.microsoft.com/office/drawing/2014/main" id="{52C3BC06-608C-591D-F4C6-45F1E7773C9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60906607-C72F-14B0-CDB2-079E3FD41FEE}"/>
              </a:ext>
            </a:extLst>
          </p:cNvPr>
          <p:cNvPicPr>
            <a:picLocks noChangeAspect="1"/>
          </p:cNvPicPr>
          <p:nvPr/>
        </p:nvPicPr>
        <p:blipFill>
          <a:blip r:embed="rId4"/>
          <a:stretch>
            <a:fillRect/>
          </a:stretch>
        </p:blipFill>
        <p:spPr>
          <a:xfrm>
            <a:off x="1047678" y="2594007"/>
            <a:ext cx="8279273" cy="3023162"/>
          </a:xfrm>
          <a:prstGeom prst="rect">
            <a:avLst/>
          </a:prstGeom>
        </p:spPr>
      </p:pic>
      <p:sp>
        <p:nvSpPr>
          <p:cNvPr id="3" name="TextBox 2">
            <a:extLst>
              <a:ext uri="{FF2B5EF4-FFF2-40B4-BE49-F238E27FC236}">
                <a16:creationId xmlns:a16="http://schemas.microsoft.com/office/drawing/2014/main" id="{0FEC38A3-896C-A5EE-776A-71B915FE407F}"/>
              </a:ext>
            </a:extLst>
          </p:cNvPr>
          <p:cNvSpPr txBox="1"/>
          <p:nvPr/>
        </p:nvSpPr>
        <p:spPr>
          <a:xfrm>
            <a:off x="225767" y="839681"/>
            <a:ext cx="11156995" cy="1754326"/>
          </a:xfrm>
          <a:prstGeom prst="rect">
            <a:avLst/>
          </a:prstGeom>
        </p:spPr>
        <p:txBody>
          <a:bodyPr vert="horz" wrap="square" lIns="91440" tIns="45720" rIns="91440" bIns="45720" rtlCol="0">
            <a:spAutoFit/>
          </a:bodyPr>
          <a:lstStyle>
            <a:lvl1pPr marL="342900" indent="-342900" defTabSz="914400" eaLnBrk="1" latinLnBrk="0" hangingPunct="1">
              <a:buFont typeface="Arial" panose="020B0604020202020204" pitchFamily="34" charset="0"/>
              <a:buChar char="•"/>
              <a:defRPr sz="2000" kern="1200">
                <a:latin typeface="Montserrat" panose="00000500000000000000" pitchFamily="2" charset="0"/>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indent="-228611" defTabSz="609630">
              <a:buClr>
                <a:srgbClr val="11CCDD"/>
              </a:buClr>
            </a:pPr>
            <a:r>
              <a:rPr lang="en-US" sz="1800" dirty="0" err="1">
                <a:solidFill>
                  <a:srgbClr val="000000"/>
                </a:solidFill>
              </a:rPr>
              <a:t>GridSearch</a:t>
            </a:r>
            <a:r>
              <a:rPr lang="en-US" sz="1800" dirty="0">
                <a:solidFill>
                  <a:srgbClr val="000000"/>
                </a:solidFill>
              </a:rPr>
              <a:t> performs an exhaustive search over a specified list of parameters.</a:t>
            </a:r>
          </a:p>
          <a:p>
            <a:pPr marL="228611" indent="-228611" defTabSz="609630">
              <a:buClr>
                <a:srgbClr val="11CCDD"/>
              </a:buClr>
            </a:pPr>
            <a:r>
              <a:rPr lang="en-US" sz="1800" dirty="0">
                <a:solidFill>
                  <a:srgbClr val="000000"/>
                </a:solidFill>
              </a:rPr>
              <a:t>You provide the algorithm with the hyperparameters you’d like to experiment with and the values we want to try out. </a:t>
            </a:r>
          </a:p>
          <a:p>
            <a:pPr marL="228611" indent="-228611" defTabSz="609630">
              <a:buClr>
                <a:srgbClr val="11CCDD"/>
              </a:buClr>
            </a:pPr>
            <a:r>
              <a:rPr lang="en-US" sz="1800" dirty="0">
                <a:solidFill>
                  <a:srgbClr val="000000"/>
                </a:solidFill>
              </a:rPr>
              <a:t>Note that you will have the following number of combinations: 3 * 3 * 3 * 2 = 54.</a:t>
            </a:r>
          </a:p>
          <a:p>
            <a:pPr marL="228611" indent="-228611" defTabSz="609630">
              <a:buClr>
                <a:srgbClr val="11CCDD"/>
              </a:buClr>
            </a:pPr>
            <a:r>
              <a:rPr lang="en-US" sz="1800" dirty="0">
                <a:solidFill>
                  <a:srgbClr val="000000"/>
                </a:solidFill>
              </a:rPr>
              <a:t>We will run each combination 5 times since we set the cross-validation = 5.</a:t>
            </a:r>
          </a:p>
          <a:p>
            <a:pPr marL="228611" indent="-228611" defTabSz="609630">
              <a:buClr>
                <a:srgbClr val="11CCDD"/>
              </a:buClr>
            </a:pPr>
            <a:r>
              <a:rPr lang="en-US" sz="1800" dirty="0">
                <a:solidFill>
                  <a:srgbClr val="000000"/>
                </a:solidFill>
              </a:rPr>
              <a:t>Total number of runs = 54 * 5 = 270 </a:t>
            </a:r>
          </a:p>
        </p:txBody>
      </p:sp>
    </p:spTree>
    <p:extLst>
      <p:ext uri="{BB962C8B-B14F-4D97-AF65-F5344CB8AC3E}">
        <p14:creationId xmlns:p14="http://schemas.microsoft.com/office/powerpoint/2010/main" val="1756566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DFBEF-0775-879D-02EB-20655ECDD4B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DEA02F1-8908-D41C-C40F-4DF118287F6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E1F759E4-4E28-D9BB-20E8-BC1C340ADE8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EDAD182-D1A8-D7B1-AB2B-DCE346A4490E}"/>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2. Randomized Search</a:t>
            </a:r>
          </a:p>
        </p:txBody>
      </p:sp>
      <p:sp>
        <p:nvSpPr>
          <p:cNvPr id="9" name="TextBox 8">
            <a:extLst>
              <a:ext uri="{FF2B5EF4-FFF2-40B4-BE49-F238E27FC236}">
                <a16:creationId xmlns:a16="http://schemas.microsoft.com/office/drawing/2014/main" id="{FF1253F2-94DD-856F-1470-C8E89BBCB83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52047117-68B9-CB58-4424-FECF31B3515C}"/>
              </a:ext>
            </a:extLst>
          </p:cNvPr>
          <p:cNvSpPr txBox="1"/>
          <p:nvPr/>
        </p:nvSpPr>
        <p:spPr>
          <a:xfrm>
            <a:off x="200367" y="907669"/>
            <a:ext cx="11156995" cy="1200329"/>
          </a:xfrm>
          <a:prstGeom prst="rect">
            <a:avLst/>
          </a:prstGeom>
        </p:spPr>
        <p:txBody>
          <a:bodyPr vert="horz" wrap="square" lIns="91440" tIns="45720" rIns="91440" bIns="45720" rtlCol="0">
            <a:spAutoFit/>
          </a:bodyPr>
          <a:lstStyle>
            <a:defPPr>
              <a:defRPr lang="en-US"/>
            </a:defPPr>
            <a:lvl1pPr marL="228611" indent="-228611" defTabSz="609630">
              <a:buClr>
                <a:srgbClr val="11CCDD"/>
              </a:buClr>
              <a:buFont typeface="Arial" panose="020B0604020202020204" pitchFamily="34" charset="0"/>
              <a:buChar char="•"/>
              <a:defRPr>
                <a:solidFill>
                  <a:srgbClr val="000000"/>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Grid search works great if the number of combinations are limited. </a:t>
            </a:r>
          </a:p>
          <a:p>
            <a:r>
              <a:rPr lang="en-US" dirty="0"/>
              <a:t>In scenarios when the search space is large, </a:t>
            </a:r>
            <a:r>
              <a:rPr lang="en-US" dirty="0" err="1"/>
              <a:t>RandomizedSearchCV</a:t>
            </a:r>
            <a:r>
              <a:rPr lang="en-US" dirty="0"/>
              <a:t> is preferred.</a:t>
            </a:r>
          </a:p>
          <a:p>
            <a:r>
              <a:rPr lang="en-US" dirty="0"/>
              <a:t>The algorithm works by evaluating a select few numbers of random combinations.</a:t>
            </a:r>
          </a:p>
          <a:p>
            <a:r>
              <a:rPr lang="en-US" dirty="0"/>
              <a:t>You have the freedom and control over the number of iterations. </a:t>
            </a:r>
          </a:p>
        </p:txBody>
      </p:sp>
      <p:pic>
        <p:nvPicPr>
          <p:cNvPr id="3" name="Picture 2">
            <a:extLst>
              <a:ext uri="{FF2B5EF4-FFF2-40B4-BE49-F238E27FC236}">
                <a16:creationId xmlns:a16="http://schemas.microsoft.com/office/drawing/2014/main" id="{D0E1CAE2-6FEB-0D6C-6C35-4BD4A30E7090}"/>
              </a:ext>
            </a:extLst>
          </p:cNvPr>
          <p:cNvPicPr>
            <a:picLocks noChangeAspect="1"/>
          </p:cNvPicPr>
          <p:nvPr/>
        </p:nvPicPr>
        <p:blipFill>
          <a:blip r:embed="rId4"/>
          <a:stretch>
            <a:fillRect/>
          </a:stretch>
        </p:blipFill>
        <p:spPr>
          <a:xfrm>
            <a:off x="1874635" y="2229296"/>
            <a:ext cx="7077445" cy="3601914"/>
          </a:xfrm>
          <a:prstGeom prst="rect">
            <a:avLst/>
          </a:prstGeom>
        </p:spPr>
      </p:pic>
    </p:spTree>
    <p:extLst>
      <p:ext uri="{BB962C8B-B14F-4D97-AF65-F5344CB8AC3E}">
        <p14:creationId xmlns:p14="http://schemas.microsoft.com/office/powerpoint/2010/main" val="1263536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E898-A003-57F7-8765-CA9736B78C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96FD4E-0FA7-D08F-CE04-A634C012AC7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3CD729A-7738-8B34-1529-62CC8F1E740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B1E405C-C31C-FD48-C873-9C0A5D44523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3. Bayesian Search </a:t>
            </a:r>
          </a:p>
        </p:txBody>
      </p:sp>
      <p:sp>
        <p:nvSpPr>
          <p:cNvPr id="9" name="TextBox 8">
            <a:extLst>
              <a:ext uri="{FF2B5EF4-FFF2-40B4-BE49-F238E27FC236}">
                <a16:creationId xmlns:a16="http://schemas.microsoft.com/office/drawing/2014/main" id="{E42B2B42-3771-5823-09B3-58B3236C928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41ADD347-CC4E-1565-84A8-0EC088E07862}"/>
              </a:ext>
            </a:extLst>
          </p:cNvPr>
          <p:cNvSpPr txBox="1"/>
          <p:nvPr/>
        </p:nvSpPr>
        <p:spPr>
          <a:xfrm>
            <a:off x="240686" y="812712"/>
            <a:ext cx="11648734" cy="1938992"/>
          </a:xfrm>
          <a:prstGeom prst="rect">
            <a:avLst/>
          </a:prstGeom>
        </p:spPr>
        <p:txBody>
          <a:bodyPr vert="horz" wrap="square" lIns="91440" tIns="45720" rIns="91440" bIns="45720" rtlCol="0">
            <a:spAutoFit/>
          </a:bodyPr>
          <a:lstStyle>
            <a:defPPr>
              <a:defRPr lang="en-US"/>
            </a:defPPr>
            <a:lvl1pPr marL="228611" indent="-228611" defTabSz="609630">
              <a:buClr>
                <a:srgbClr val="11CCDD"/>
              </a:buClr>
              <a:buFont typeface="Arial" panose="020B0604020202020204" pitchFamily="34" charset="0"/>
              <a:buChar char="•"/>
              <a:defRPr>
                <a:solidFill>
                  <a:srgbClr val="000000"/>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Bayesian optimization overcomes the drawbacks of random search algorithms by exploring search spaces in a more efficient manner. </a:t>
            </a:r>
          </a:p>
          <a:p>
            <a:r>
              <a:rPr lang="en-US" dirty="0"/>
              <a:t>If a region in the search space appears promising (e.g., it resulted in a small error), it should be explored more, which increases the chances of achieving better performance! </a:t>
            </a:r>
          </a:p>
          <a:p>
            <a:r>
              <a:rPr lang="en-US" dirty="0"/>
              <a:t>You will need to specify the parameters search space.</a:t>
            </a:r>
          </a:p>
          <a:p>
            <a:endParaRPr lang="en-US" dirty="0"/>
          </a:p>
        </p:txBody>
      </p:sp>
      <p:pic>
        <p:nvPicPr>
          <p:cNvPr id="3" name="Picture 2">
            <a:extLst>
              <a:ext uri="{FF2B5EF4-FFF2-40B4-BE49-F238E27FC236}">
                <a16:creationId xmlns:a16="http://schemas.microsoft.com/office/drawing/2014/main" id="{81CE0626-2510-CEE2-6330-BA74967A2557}"/>
              </a:ext>
            </a:extLst>
          </p:cNvPr>
          <p:cNvPicPr>
            <a:picLocks noChangeAspect="1"/>
          </p:cNvPicPr>
          <p:nvPr/>
        </p:nvPicPr>
        <p:blipFill>
          <a:blip r:embed="rId4"/>
          <a:stretch>
            <a:fillRect/>
          </a:stretch>
        </p:blipFill>
        <p:spPr>
          <a:xfrm>
            <a:off x="1042485" y="2441227"/>
            <a:ext cx="8547150" cy="3330140"/>
          </a:xfrm>
          <a:prstGeom prst="rect">
            <a:avLst/>
          </a:prstGeom>
        </p:spPr>
      </p:pic>
    </p:spTree>
    <p:extLst>
      <p:ext uri="{BB962C8B-B14F-4D97-AF65-F5344CB8AC3E}">
        <p14:creationId xmlns:p14="http://schemas.microsoft.com/office/powerpoint/2010/main" val="4223912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3558C-1DAE-2B2A-672F-DC4D94C379F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C64CFC-8434-373A-A99C-2E0C464F95F1}"/>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EAE5DF4-87D1-A38E-CC0B-3687BA42AC9B}"/>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A57FCAF3-2BB9-3AE8-1DD2-4CEC7C755BB1}"/>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7167197E-DD72-9DF5-FD4F-90E7438DED14}"/>
              </a:ext>
            </a:extLst>
          </p:cNvPr>
          <p:cNvSpPr txBox="1"/>
          <p:nvPr/>
        </p:nvSpPr>
        <p:spPr>
          <a:xfrm>
            <a:off x="550506" y="536130"/>
            <a:ext cx="5150498" cy="317009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LIVE DEMO 2: GENAI FOR DATA FORECASTING USING ARIMA &amp; RANDOM FOREST</a:t>
            </a:r>
          </a:p>
        </p:txBody>
      </p:sp>
    </p:spTree>
    <p:extLst>
      <p:ext uri="{BB962C8B-B14F-4D97-AF65-F5344CB8AC3E}">
        <p14:creationId xmlns:p14="http://schemas.microsoft.com/office/powerpoint/2010/main" val="1747737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D461E-8BBF-78AF-4C72-2B72E3D8EA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CA9C4A-4241-662F-3B32-BF9F57A7CA5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83BD1F6-2DBB-0262-74F7-C8727EA8007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C5BECE08-1481-5D91-CFBF-121EECBBEC5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Problem Statement</a:t>
            </a:r>
          </a:p>
        </p:txBody>
      </p:sp>
      <p:sp>
        <p:nvSpPr>
          <p:cNvPr id="9" name="TextBox 8">
            <a:extLst>
              <a:ext uri="{FF2B5EF4-FFF2-40B4-BE49-F238E27FC236}">
                <a16:creationId xmlns:a16="http://schemas.microsoft.com/office/drawing/2014/main" id="{26F0147C-D8C5-1A3B-6AA1-A973A11B92A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2">
            <a:extLst>
              <a:ext uri="{FF2B5EF4-FFF2-40B4-BE49-F238E27FC236}">
                <a16:creationId xmlns:a16="http://schemas.microsoft.com/office/drawing/2014/main" id="{6F0F9E13-AE71-0EEC-0995-B41AD0B387B8}"/>
              </a:ext>
            </a:extLst>
          </p:cNvPr>
          <p:cNvSpPr txBox="1">
            <a:spLocks/>
          </p:cNvSpPr>
          <p:nvPr/>
        </p:nvSpPr>
        <p:spPr>
          <a:xfrm>
            <a:off x="416237" y="907669"/>
            <a:ext cx="834168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The goal is to build forecasting models to predict the unit prices of products sold at Walmart’s Miami store. </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This involves using historical data to understand the factors influencing prices and employing three modelling approaches—ARIMA, SARIMA, and Random Forest Regressor.</a:t>
            </a:r>
            <a:endParaRPr kumimoji="0" lang="en-US" sz="1600" b="1" i="0" u="none" strike="noStrike" kern="1200" cap="none" spc="0" normalizeH="0" baseline="0" noProof="0" dirty="0">
              <a:ln>
                <a:noFill/>
              </a:ln>
              <a:solidFill>
                <a:srgbClr val="000000"/>
              </a:solidFill>
              <a:effectLst/>
              <a:uLnTx/>
              <a:uFillTx/>
              <a:latin typeface="Montserrat" panose="00000500000000000000" pitchFamily="2" charset="0"/>
            </a:endParaRPr>
          </a:p>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Objective:</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Train and evaluate three models:</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ARIMA (</a:t>
            </a: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AutoRegressive</a:t>
            </a: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 Integrated Moving Average)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To capture temporal trends and seasonality.</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SARIMA (Seasonal ARIMA)</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To account for complex seasonal patterns.</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Random Forest Regressor</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A machine learning approach to capture non-linear relationships between features and target prices.</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Each model will be trained on historical data to forecast unit prices, and their performance will be evaluated based on prediction accuracy.</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51327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B7DB-BCBE-A828-1B29-59CE5F636A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A00F3E-34E9-EDA7-FF70-CABCEB35A8F1}"/>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FC6366-2BB7-A9D3-A415-8E7549D97677}"/>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3F76AE06-3115-7DF7-7BB6-4939E913E799}"/>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9CEAE293-510B-072A-C668-B137445BB665}"/>
              </a:ext>
            </a:extLst>
          </p:cNvPr>
          <p:cNvSpPr txBox="1"/>
          <p:nvPr/>
        </p:nvSpPr>
        <p:spPr>
          <a:xfrm>
            <a:off x="550506" y="536130"/>
            <a:ext cx="4422710"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INTRODUCTION TO TIME SERIES FORECASTING</a:t>
            </a:r>
          </a:p>
        </p:txBody>
      </p:sp>
    </p:spTree>
    <p:extLst>
      <p:ext uri="{BB962C8B-B14F-4D97-AF65-F5344CB8AC3E}">
        <p14:creationId xmlns:p14="http://schemas.microsoft.com/office/powerpoint/2010/main" val="2266313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BD6DA-F9B3-4768-5692-D7283070B9C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296278D-5C3F-EB62-129B-826ECB1D002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6483851-42DF-B2AA-9D27-7128D98F6C7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2393A90-0B84-FC70-DA48-40079F00554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Key Features</a:t>
            </a:r>
          </a:p>
        </p:txBody>
      </p:sp>
      <p:sp>
        <p:nvSpPr>
          <p:cNvPr id="9" name="TextBox 8">
            <a:extLst>
              <a:ext uri="{FF2B5EF4-FFF2-40B4-BE49-F238E27FC236}">
                <a16:creationId xmlns:a16="http://schemas.microsoft.com/office/drawing/2014/main" id="{5B9D8994-73DC-B448-25E3-9A8FE95202C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2">
            <a:extLst>
              <a:ext uri="{FF2B5EF4-FFF2-40B4-BE49-F238E27FC236}">
                <a16:creationId xmlns:a16="http://schemas.microsoft.com/office/drawing/2014/main" id="{7BD5652B-67ED-3C88-15E2-3241D2186F24}"/>
              </a:ext>
            </a:extLst>
          </p:cNvPr>
          <p:cNvSpPr txBox="1">
            <a:spLocks/>
          </p:cNvSpPr>
          <p:nvPr/>
        </p:nvSpPr>
        <p:spPr>
          <a:xfrm>
            <a:off x="280298" y="1047750"/>
            <a:ext cx="1111186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The dataset includes the following key features:</a:t>
            </a:r>
          </a:p>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Temporal Features</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Fiscal Year &amp; Week</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 Represent the time of the year and week for the transaction.</a:t>
            </a:r>
          </a:p>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Weather Data</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Temperature</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 Average weekly temperature, which might influence sales of weather-sensitive products like HVAC or garden equipment.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Precipitation</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 Total weekly rainfall, potentially affecting outdoor product sales.</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67"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81671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4C4B6-0A63-F0C4-BFAB-28505AEA8E0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69A81C-ED5B-3A4E-98AB-448A12AB264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F7C7C54-D303-3221-ED57-45C40250713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59479F4-DBC2-5C49-C2E8-751EBFB59E89}"/>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Key Features</a:t>
            </a:r>
          </a:p>
        </p:txBody>
      </p:sp>
      <p:sp>
        <p:nvSpPr>
          <p:cNvPr id="9" name="TextBox 8">
            <a:extLst>
              <a:ext uri="{FF2B5EF4-FFF2-40B4-BE49-F238E27FC236}">
                <a16:creationId xmlns:a16="http://schemas.microsoft.com/office/drawing/2014/main" id="{BDD7E82A-71A2-777E-9D1C-004D72A873C7}"/>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Box 9">
            <a:extLst>
              <a:ext uri="{FF2B5EF4-FFF2-40B4-BE49-F238E27FC236}">
                <a16:creationId xmlns:a16="http://schemas.microsoft.com/office/drawing/2014/main" id="{2D2B7F40-2F21-1D7F-BCBA-05C22AC498B6}"/>
              </a:ext>
            </a:extLst>
          </p:cNvPr>
          <p:cNvSpPr txBox="1"/>
          <p:nvPr/>
        </p:nvSpPr>
        <p:spPr>
          <a:xfrm>
            <a:off x="496854" y="1169407"/>
            <a:ext cx="11392565" cy="2863413"/>
          </a:xfrm>
          <a:prstGeom prst="rect">
            <a:avLst/>
          </a:prstGeom>
          <a:noFill/>
        </p:spPr>
        <p:txBody>
          <a:bodyPr wrap="square">
            <a:spAutoFit/>
          </a:bodyPr>
          <a:lstStyle/>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Store and Marketing Attributes</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Store</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The specific store location (here, always </a:t>
            </a:r>
            <a:r>
              <a:rPr lang="en-US" sz="1867" dirty="0">
                <a:solidFill>
                  <a:srgbClr val="000000"/>
                </a:solidFill>
                <a:latin typeface="Montserrat" panose="00000500000000000000" pitchFamily="2" charset="0"/>
                <a:ea typeface="Tahoma" panose="020B0604030504040204" pitchFamily="34" charset="0"/>
                <a:cs typeface="Tahoma" panose="020B0604030504040204" pitchFamily="34" charset="0"/>
              </a:rPr>
              <a:t>“Walmart</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Miami").</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Marketing Spend</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Weekly spending on marketing campaigns.</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Promotion</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Whether the product was on promotion during the week.</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Holiday</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Indicates if the week included a holiday, which could drive seasonal demand.</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Natural Disaster</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rPr>
              <a:t>: Flags weeks affected by significant events like hurricanes, which might alter demand patterns.</a:t>
            </a:r>
          </a:p>
        </p:txBody>
      </p:sp>
    </p:spTree>
    <p:extLst>
      <p:ext uri="{BB962C8B-B14F-4D97-AF65-F5344CB8AC3E}">
        <p14:creationId xmlns:p14="http://schemas.microsoft.com/office/powerpoint/2010/main" val="1687729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5F23D-CED5-565C-6F49-D0019564C2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215FE86-5F29-6069-B114-69F3E899333B}"/>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567D5E3-7EC4-FAFA-CCF8-ED396414DB0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C5DCB3E-444D-5E70-6FCA-0EA630A38BD1}"/>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Key Features</a:t>
            </a:r>
          </a:p>
        </p:txBody>
      </p:sp>
      <p:sp>
        <p:nvSpPr>
          <p:cNvPr id="9" name="TextBox 8">
            <a:extLst>
              <a:ext uri="{FF2B5EF4-FFF2-40B4-BE49-F238E27FC236}">
                <a16:creationId xmlns:a16="http://schemas.microsoft.com/office/drawing/2014/main" id="{ACAA6301-8435-3210-3673-5C929521E2D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957AC05F-A3EF-A095-EE7B-22A472653A35}"/>
              </a:ext>
            </a:extLst>
          </p:cNvPr>
          <p:cNvSpPr txBox="1">
            <a:spLocks/>
          </p:cNvSpPr>
          <p:nvPr/>
        </p:nvSpPr>
        <p:spPr>
          <a:xfrm>
            <a:off x="226372" y="844189"/>
            <a:ext cx="11832325"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Economic Indicators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30yr Mortgage %</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Interest rate, indicative of broader economic conditions.</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Median US Home Sale Price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Reflects the housing market's health.</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Real Disposable Personal Income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Indicates consumers' spending power.</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Avg US Gas Prices (Regular)</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Impacts cost-sensitive behaviors.</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WTI Crude Oil Spot Price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Reflects broader economic and energy market trends.</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Housing Starts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Number of new homes being built, correlating with demand for building materials.</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U of M Consumer Sentiment</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Measures consumer confidence, impacting spending.</a:t>
            </a:r>
          </a:p>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Planned Metrics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Planned Avg Selling Price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Expected average selling price.</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Promotion Discount</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Discounts applied during promotions.</a:t>
            </a:r>
          </a:p>
          <a:p>
            <a:pPr marL="0" marR="0" lvl="0" indent="0"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Product Features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a:t>
            </a:r>
          </a:p>
          <a:p>
            <a:pPr marL="609630" marR="0" lvl="1" indent="-304815"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Montserrat" panose="00000500000000000000" pitchFamily="2" charset="0"/>
              </a:rPr>
              <a:t>Product Category</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The type of product sold (e.g., HVAC, Garden Equipment).</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2441912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B0FD0-2FD7-96D4-D7F1-2E4DF92999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2138A4E-FC75-1015-B771-1A4A5DD78A0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82C20A3-E7B1-2EE3-A220-ECE158ADE2B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655D660E-BC6A-4AE3-87E9-6F373285CA2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Data Overview</a:t>
            </a:r>
          </a:p>
        </p:txBody>
      </p:sp>
      <p:sp>
        <p:nvSpPr>
          <p:cNvPr id="9" name="TextBox 8">
            <a:extLst>
              <a:ext uri="{FF2B5EF4-FFF2-40B4-BE49-F238E27FC236}">
                <a16:creationId xmlns:a16="http://schemas.microsoft.com/office/drawing/2014/main" id="{992CE84C-2916-3CD1-A56F-ECFE6A593B8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ACBD8389-5E60-9A27-4D6C-A3B716BC386B}"/>
              </a:ext>
            </a:extLst>
          </p:cNvPr>
          <p:cNvPicPr>
            <a:picLocks noChangeAspect="1"/>
          </p:cNvPicPr>
          <p:nvPr/>
        </p:nvPicPr>
        <p:blipFill>
          <a:blip r:embed="rId4"/>
          <a:stretch>
            <a:fillRect/>
          </a:stretch>
        </p:blipFill>
        <p:spPr>
          <a:xfrm>
            <a:off x="498950" y="1151689"/>
            <a:ext cx="10891520" cy="3917338"/>
          </a:xfrm>
          <a:prstGeom prst="rect">
            <a:avLst/>
          </a:prstGeom>
        </p:spPr>
      </p:pic>
    </p:spTree>
    <p:extLst>
      <p:ext uri="{BB962C8B-B14F-4D97-AF65-F5344CB8AC3E}">
        <p14:creationId xmlns:p14="http://schemas.microsoft.com/office/powerpoint/2010/main" val="3039789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93B0-B7A6-F7F7-2245-043E6D23C4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B3081-48CD-AA00-F377-97724B56FA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D56E6C0-AD73-D375-AEA8-31A58C7AF0D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B13DC28-8935-6DEB-C9E9-FDD8D841C03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a:t>
            </a:r>
          </a:p>
        </p:txBody>
      </p:sp>
      <p:sp>
        <p:nvSpPr>
          <p:cNvPr id="9" name="TextBox 8">
            <a:extLst>
              <a:ext uri="{FF2B5EF4-FFF2-40B4-BE49-F238E27FC236}">
                <a16:creationId xmlns:a16="http://schemas.microsoft.com/office/drawing/2014/main" id="{3F7584AE-D8B4-970A-865F-B0DBF838B72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75EE1374-F331-B2A2-2F7B-4C6663C9F4A7}"/>
              </a:ext>
            </a:extLst>
          </p:cNvPr>
          <p:cNvPicPr>
            <a:picLocks noChangeAspect="1"/>
          </p:cNvPicPr>
          <p:nvPr/>
        </p:nvPicPr>
        <p:blipFill>
          <a:blip r:embed="rId4"/>
          <a:stretch>
            <a:fillRect/>
          </a:stretch>
        </p:blipFill>
        <p:spPr>
          <a:xfrm>
            <a:off x="1661630" y="2582389"/>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9260CFE5-B49F-E281-D2D6-0F2667D6B92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1353876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CA8FE-4CD2-3C30-9865-45429A97024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7CC9C4-B4EB-3114-4E75-839C929EE2D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9E15264-EB9B-25B3-B91D-3147C3FA10F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4727671-429D-2A32-DF53-CC5C624816F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Exploratory Data Analysis &amp; Visualization – Run 1</a:t>
            </a:r>
          </a:p>
        </p:txBody>
      </p:sp>
      <p:sp>
        <p:nvSpPr>
          <p:cNvPr id="9" name="TextBox 8">
            <a:extLst>
              <a:ext uri="{FF2B5EF4-FFF2-40B4-BE49-F238E27FC236}">
                <a16:creationId xmlns:a16="http://schemas.microsoft.com/office/drawing/2014/main" id="{989B72A5-2E49-8F21-6153-359CF69AA99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9B0F628F-259E-6F6E-BF60-B565E537BC09}"/>
              </a:ext>
            </a:extLst>
          </p:cNvPr>
          <p:cNvPicPr>
            <a:picLocks noChangeAspect="1"/>
          </p:cNvPicPr>
          <p:nvPr/>
        </p:nvPicPr>
        <p:blipFill>
          <a:blip r:embed="rId4"/>
          <a:stretch>
            <a:fillRect/>
          </a:stretch>
        </p:blipFill>
        <p:spPr>
          <a:xfrm>
            <a:off x="2847" y="1132172"/>
            <a:ext cx="4258747" cy="4903207"/>
          </a:xfrm>
          <a:prstGeom prst="rect">
            <a:avLst/>
          </a:prstGeom>
        </p:spPr>
      </p:pic>
      <p:pic>
        <p:nvPicPr>
          <p:cNvPr id="3" name="Picture 2">
            <a:extLst>
              <a:ext uri="{FF2B5EF4-FFF2-40B4-BE49-F238E27FC236}">
                <a16:creationId xmlns:a16="http://schemas.microsoft.com/office/drawing/2014/main" id="{0B8AD6BE-04B0-B796-E6D4-C1FA5A23CF25}"/>
              </a:ext>
            </a:extLst>
          </p:cNvPr>
          <p:cNvPicPr>
            <a:picLocks noChangeAspect="1"/>
          </p:cNvPicPr>
          <p:nvPr/>
        </p:nvPicPr>
        <p:blipFill>
          <a:blip r:embed="rId5"/>
          <a:stretch>
            <a:fillRect/>
          </a:stretch>
        </p:blipFill>
        <p:spPr>
          <a:xfrm>
            <a:off x="3776318" y="1102945"/>
            <a:ext cx="3956185" cy="4961661"/>
          </a:xfrm>
          <a:prstGeom prst="rect">
            <a:avLst/>
          </a:prstGeom>
        </p:spPr>
      </p:pic>
      <p:pic>
        <p:nvPicPr>
          <p:cNvPr id="4" name="Picture 3">
            <a:extLst>
              <a:ext uri="{FF2B5EF4-FFF2-40B4-BE49-F238E27FC236}">
                <a16:creationId xmlns:a16="http://schemas.microsoft.com/office/drawing/2014/main" id="{5D95DB2A-D880-CAC5-18B7-DEAB509D0804}"/>
              </a:ext>
            </a:extLst>
          </p:cNvPr>
          <p:cNvPicPr>
            <a:picLocks noChangeAspect="1"/>
          </p:cNvPicPr>
          <p:nvPr/>
        </p:nvPicPr>
        <p:blipFill>
          <a:blip r:embed="rId6"/>
          <a:stretch>
            <a:fillRect/>
          </a:stretch>
        </p:blipFill>
        <p:spPr>
          <a:xfrm>
            <a:off x="7380312" y="1342890"/>
            <a:ext cx="4548223" cy="4412165"/>
          </a:xfrm>
          <a:prstGeom prst="rect">
            <a:avLst/>
          </a:prstGeom>
        </p:spPr>
      </p:pic>
    </p:spTree>
    <p:extLst>
      <p:ext uri="{BB962C8B-B14F-4D97-AF65-F5344CB8AC3E}">
        <p14:creationId xmlns:p14="http://schemas.microsoft.com/office/powerpoint/2010/main" val="819905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5545-EAA9-3875-19CE-5C4F0BCC1A4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97972-126D-A568-318B-D1CB45021C4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17CC3F7-6AAB-8F6C-862B-4C7FCD77C1F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BB218C0-AB45-052E-868C-17D356FD744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Exploratory Data Analysis &amp; Visualization – Run 2</a:t>
            </a:r>
          </a:p>
        </p:txBody>
      </p:sp>
      <p:sp>
        <p:nvSpPr>
          <p:cNvPr id="9" name="TextBox 8">
            <a:extLst>
              <a:ext uri="{FF2B5EF4-FFF2-40B4-BE49-F238E27FC236}">
                <a16:creationId xmlns:a16="http://schemas.microsoft.com/office/drawing/2014/main" id="{54F0753E-0112-18EF-BDE3-20F77406EB4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F879CF3C-79E8-6B99-2068-932B5B51AFCE}"/>
              </a:ext>
            </a:extLst>
          </p:cNvPr>
          <p:cNvPicPr>
            <a:picLocks noChangeAspect="1"/>
          </p:cNvPicPr>
          <p:nvPr/>
        </p:nvPicPr>
        <p:blipFill>
          <a:blip r:embed="rId4"/>
          <a:stretch>
            <a:fillRect/>
          </a:stretch>
        </p:blipFill>
        <p:spPr>
          <a:xfrm>
            <a:off x="459941" y="804760"/>
            <a:ext cx="3848100" cy="2727605"/>
          </a:xfrm>
          <a:prstGeom prst="rect">
            <a:avLst/>
          </a:prstGeom>
        </p:spPr>
      </p:pic>
      <p:pic>
        <p:nvPicPr>
          <p:cNvPr id="10" name="Picture 9">
            <a:extLst>
              <a:ext uri="{FF2B5EF4-FFF2-40B4-BE49-F238E27FC236}">
                <a16:creationId xmlns:a16="http://schemas.microsoft.com/office/drawing/2014/main" id="{9D32AA06-379C-27DA-6990-5A57B27C24DA}"/>
              </a:ext>
            </a:extLst>
          </p:cNvPr>
          <p:cNvPicPr>
            <a:picLocks noChangeAspect="1"/>
          </p:cNvPicPr>
          <p:nvPr/>
        </p:nvPicPr>
        <p:blipFill>
          <a:blip r:embed="rId5"/>
          <a:stretch>
            <a:fillRect/>
          </a:stretch>
        </p:blipFill>
        <p:spPr>
          <a:xfrm>
            <a:off x="4490320" y="1042028"/>
            <a:ext cx="3848100" cy="4980673"/>
          </a:xfrm>
          <a:prstGeom prst="rect">
            <a:avLst/>
          </a:prstGeom>
        </p:spPr>
      </p:pic>
      <p:pic>
        <p:nvPicPr>
          <p:cNvPr id="11" name="Picture 10">
            <a:extLst>
              <a:ext uri="{FF2B5EF4-FFF2-40B4-BE49-F238E27FC236}">
                <a16:creationId xmlns:a16="http://schemas.microsoft.com/office/drawing/2014/main" id="{9D3304DC-5B90-BDC3-1B89-C191FDFDE25E}"/>
              </a:ext>
            </a:extLst>
          </p:cNvPr>
          <p:cNvPicPr>
            <a:picLocks noChangeAspect="1"/>
          </p:cNvPicPr>
          <p:nvPr/>
        </p:nvPicPr>
        <p:blipFill>
          <a:blip r:embed="rId6"/>
          <a:stretch>
            <a:fillRect/>
          </a:stretch>
        </p:blipFill>
        <p:spPr>
          <a:xfrm>
            <a:off x="473772" y="3532365"/>
            <a:ext cx="3848100" cy="2630738"/>
          </a:xfrm>
          <a:prstGeom prst="rect">
            <a:avLst/>
          </a:prstGeom>
        </p:spPr>
      </p:pic>
      <p:pic>
        <p:nvPicPr>
          <p:cNvPr id="12" name="Picture 11">
            <a:extLst>
              <a:ext uri="{FF2B5EF4-FFF2-40B4-BE49-F238E27FC236}">
                <a16:creationId xmlns:a16="http://schemas.microsoft.com/office/drawing/2014/main" id="{FDCE4676-63F7-7C51-954F-2E3E05AEC245}"/>
              </a:ext>
            </a:extLst>
          </p:cNvPr>
          <p:cNvPicPr>
            <a:picLocks noChangeAspect="1"/>
          </p:cNvPicPr>
          <p:nvPr/>
        </p:nvPicPr>
        <p:blipFill>
          <a:blip r:embed="rId7"/>
          <a:stretch>
            <a:fillRect/>
          </a:stretch>
        </p:blipFill>
        <p:spPr>
          <a:xfrm>
            <a:off x="8140242" y="2486776"/>
            <a:ext cx="3649922" cy="2230508"/>
          </a:xfrm>
          <a:prstGeom prst="rect">
            <a:avLst/>
          </a:prstGeom>
        </p:spPr>
      </p:pic>
    </p:spTree>
    <p:extLst>
      <p:ext uri="{BB962C8B-B14F-4D97-AF65-F5344CB8AC3E}">
        <p14:creationId xmlns:p14="http://schemas.microsoft.com/office/powerpoint/2010/main" val="4126652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B0BC2-C6DD-949F-B3FA-AB8014A5D6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6B98C2-2B6F-B16F-3D82-ADD04A341A1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98ECC38-4182-1CD5-3348-DF9282246CC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A94E577-70DA-0B5C-798B-D4A26650597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Exploratory Data Analysis &amp; Visualization</a:t>
            </a:r>
          </a:p>
        </p:txBody>
      </p:sp>
      <p:sp>
        <p:nvSpPr>
          <p:cNvPr id="9" name="TextBox 8">
            <a:extLst>
              <a:ext uri="{FF2B5EF4-FFF2-40B4-BE49-F238E27FC236}">
                <a16:creationId xmlns:a16="http://schemas.microsoft.com/office/drawing/2014/main" id="{D3CA72B9-921C-D75C-3927-E4B2270E97B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2E29468A-52FE-5ED5-3B05-1C13AC0BF091}"/>
              </a:ext>
            </a:extLst>
          </p:cNvPr>
          <p:cNvPicPr>
            <a:picLocks noChangeAspect="1"/>
          </p:cNvPicPr>
          <p:nvPr/>
        </p:nvPicPr>
        <p:blipFill>
          <a:blip r:embed="rId4"/>
          <a:stretch>
            <a:fillRect/>
          </a:stretch>
        </p:blipFill>
        <p:spPr>
          <a:xfrm>
            <a:off x="1997839" y="1007710"/>
            <a:ext cx="3964049" cy="5159555"/>
          </a:xfrm>
          <a:prstGeom prst="rect">
            <a:avLst/>
          </a:prstGeom>
        </p:spPr>
      </p:pic>
      <p:pic>
        <p:nvPicPr>
          <p:cNvPr id="10" name="Picture 9">
            <a:extLst>
              <a:ext uri="{FF2B5EF4-FFF2-40B4-BE49-F238E27FC236}">
                <a16:creationId xmlns:a16="http://schemas.microsoft.com/office/drawing/2014/main" id="{5D98D7A4-1418-12F4-ADB3-EFAC9351F5FE}"/>
              </a:ext>
            </a:extLst>
          </p:cNvPr>
          <p:cNvPicPr>
            <a:picLocks noChangeAspect="1"/>
          </p:cNvPicPr>
          <p:nvPr/>
        </p:nvPicPr>
        <p:blipFill>
          <a:blip r:embed="rId5"/>
          <a:stretch>
            <a:fillRect/>
          </a:stretch>
        </p:blipFill>
        <p:spPr>
          <a:xfrm>
            <a:off x="6661595" y="1007710"/>
            <a:ext cx="3964048" cy="5204545"/>
          </a:xfrm>
          <a:prstGeom prst="rect">
            <a:avLst/>
          </a:prstGeom>
        </p:spPr>
      </p:pic>
    </p:spTree>
    <p:extLst>
      <p:ext uri="{BB962C8B-B14F-4D97-AF65-F5344CB8AC3E}">
        <p14:creationId xmlns:p14="http://schemas.microsoft.com/office/powerpoint/2010/main" val="1429905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3E9D6-7E7F-9B83-390A-7730DA33D64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400E86A-D766-601B-99C4-1AB756730A0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9E2CE6E-1909-3A15-AC3A-A9D1B4A9C5C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68A1A95A-625E-1293-BCB5-CE935F93188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ML Forecasting Model Training</a:t>
            </a:r>
          </a:p>
        </p:txBody>
      </p:sp>
      <p:sp>
        <p:nvSpPr>
          <p:cNvPr id="9" name="TextBox 8">
            <a:extLst>
              <a:ext uri="{FF2B5EF4-FFF2-40B4-BE49-F238E27FC236}">
                <a16:creationId xmlns:a16="http://schemas.microsoft.com/office/drawing/2014/main" id="{5575CAA0-A835-EBA8-AA22-DB7A276A058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D77AE10A-8894-8E09-64B5-6CC966DA215B}"/>
              </a:ext>
            </a:extLst>
          </p:cNvPr>
          <p:cNvPicPr>
            <a:picLocks noChangeAspect="1"/>
          </p:cNvPicPr>
          <p:nvPr/>
        </p:nvPicPr>
        <p:blipFill>
          <a:blip r:embed="rId4"/>
          <a:srcRect l="12003" r="2897"/>
          <a:stretch/>
        </p:blipFill>
        <p:spPr>
          <a:xfrm>
            <a:off x="390703" y="810679"/>
            <a:ext cx="5083793" cy="5366601"/>
          </a:xfrm>
          <a:prstGeom prst="rect">
            <a:avLst/>
          </a:prstGeom>
        </p:spPr>
      </p:pic>
      <p:pic>
        <p:nvPicPr>
          <p:cNvPr id="10" name="Picture 9">
            <a:extLst>
              <a:ext uri="{FF2B5EF4-FFF2-40B4-BE49-F238E27FC236}">
                <a16:creationId xmlns:a16="http://schemas.microsoft.com/office/drawing/2014/main" id="{ED1AC928-C931-CD87-45BF-B15638C2CD6E}"/>
              </a:ext>
            </a:extLst>
          </p:cNvPr>
          <p:cNvPicPr>
            <a:picLocks noChangeAspect="1"/>
          </p:cNvPicPr>
          <p:nvPr/>
        </p:nvPicPr>
        <p:blipFill>
          <a:blip r:embed="rId5"/>
          <a:stretch>
            <a:fillRect/>
          </a:stretch>
        </p:blipFill>
        <p:spPr>
          <a:xfrm>
            <a:off x="5785424" y="1064478"/>
            <a:ext cx="6128421" cy="3975479"/>
          </a:xfrm>
          <a:prstGeom prst="rect">
            <a:avLst/>
          </a:prstGeom>
        </p:spPr>
      </p:pic>
    </p:spTree>
    <p:extLst>
      <p:ext uri="{BB962C8B-B14F-4D97-AF65-F5344CB8AC3E}">
        <p14:creationId xmlns:p14="http://schemas.microsoft.com/office/powerpoint/2010/main" val="1246999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BEF1-1467-5C0D-EAF7-563D20D6879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8F4E03-2410-964E-5C4B-7305DA74C17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E6A4EE5-5B5C-C4D2-32D4-A2A993E83B3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F379C79-F692-1F95-386C-71DCCF9F611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Hyperparameters Tuning and Optimization</a:t>
            </a:r>
          </a:p>
        </p:txBody>
      </p:sp>
      <p:sp>
        <p:nvSpPr>
          <p:cNvPr id="9" name="TextBox 8">
            <a:extLst>
              <a:ext uri="{FF2B5EF4-FFF2-40B4-BE49-F238E27FC236}">
                <a16:creationId xmlns:a16="http://schemas.microsoft.com/office/drawing/2014/main" id="{0DDA160B-63E5-55C0-9C1B-94E9746218D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5C682BDF-1F9F-54C9-DE38-1577364F93AE}"/>
              </a:ext>
            </a:extLst>
          </p:cNvPr>
          <p:cNvPicPr>
            <a:picLocks noChangeAspect="1"/>
          </p:cNvPicPr>
          <p:nvPr/>
        </p:nvPicPr>
        <p:blipFill>
          <a:blip r:embed="rId4"/>
          <a:stretch>
            <a:fillRect/>
          </a:stretch>
        </p:blipFill>
        <p:spPr>
          <a:xfrm>
            <a:off x="628330" y="771437"/>
            <a:ext cx="4991741" cy="5315125"/>
          </a:xfrm>
          <a:prstGeom prst="rect">
            <a:avLst/>
          </a:prstGeom>
        </p:spPr>
      </p:pic>
      <p:pic>
        <p:nvPicPr>
          <p:cNvPr id="10" name="Picture 9">
            <a:extLst>
              <a:ext uri="{FF2B5EF4-FFF2-40B4-BE49-F238E27FC236}">
                <a16:creationId xmlns:a16="http://schemas.microsoft.com/office/drawing/2014/main" id="{BD206FC7-4B5F-1747-DD03-E40D9F1FA5E6}"/>
              </a:ext>
            </a:extLst>
          </p:cNvPr>
          <p:cNvPicPr>
            <a:picLocks noChangeAspect="1"/>
          </p:cNvPicPr>
          <p:nvPr/>
        </p:nvPicPr>
        <p:blipFill>
          <a:blip r:embed="rId5"/>
          <a:stretch>
            <a:fillRect/>
          </a:stretch>
        </p:blipFill>
        <p:spPr>
          <a:xfrm>
            <a:off x="6314756" y="1969655"/>
            <a:ext cx="5353917" cy="3515402"/>
          </a:xfrm>
          <a:prstGeom prst="rect">
            <a:avLst/>
          </a:prstGeom>
        </p:spPr>
      </p:pic>
    </p:spTree>
    <p:extLst>
      <p:ext uri="{BB962C8B-B14F-4D97-AF65-F5344CB8AC3E}">
        <p14:creationId xmlns:p14="http://schemas.microsoft.com/office/powerpoint/2010/main" val="342040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C059-B80A-51A8-5275-D6C77ADA50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41FCCBB-1847-E404-56D6-907719902AF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DCBA85B-950A-41E6-EFA4-3444F9BAAD3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E4CA017-3436-6AD1-1CF9-92C4F2D8D3E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Forecasting</a:t>
            </a:r>
          </a:p>
        </p:txBody>
      </p:sp>
      <p:sp>
        <p:nvSpPr>
          <p:cNvPr id="9" name="TextBox 8">
            <a:extLst>
              <a:ext uri="{FF2B5EF4-FFF2-40B4-BE49-F238E27FC236}">
                <a16:creationId xmlns:a16="http://schemas.microsoft.com/office/drawing/2014/main" id="{9A6B2949-42D7-F7C4-04CB-665DBBC6985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2">
            <a:extLst>
              <a:ext uri="{FF2B5EF4-FFF2-40B4-BE49-F238E27FC236}">
                <a16:creationId xmlns:a16="http://schemas.microsoft.com/office/drawing/2014/main" id="{FDA1E993-97A2-85EF-47DB-77ECBC517625}"/>
              </a:ext>
            </a:extLst>
          </p:cNvPr>
          <p:cNvSpPr txBox="1">
            <a:spLocks/>
          </p:cNvSpPr>
          <p:nvPr/>
        </p:nvSpPr>
        <p:spPr>
          <a:xfrm>
            <a:off x="200024" y="821627"/>
            <a:ext cx="11771152"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Financial forecasting is the process of estimating or predicting a company's future financial performance based on historical data, current market conditions, and expected future events. </a:t>
            </a:r>
          </a:p>
          <a:p>
            <a:r>
              <a:rPr lang="en-US" dirty="0"/>
              <a:t>It helps organizations plan and strategize for growth, manage risks, and make informed decisions about budgeting, investments, and operations.</a:t>
            </a:r>
          </a:p>
          <a:p>
            <a:r>
              <a:rPr lang="en-US" dirty="0"/>
              <a:t>Why is Financial Forecasting Important?</a:t>
            </a:r>
          </a:p>
          <a:p>
            <a:pPr lvl="1">
              <a:buClr>
                <a:srgbClr val="11CCDD"/>
              </a:buClr>
            </a:pPr>
            <a:r>
              <a:rPr lang="en-US" sz="1800" b="1" dirty="0">
                <a:latin typeface="Montserrat" panose="00000500000000000000" pitchFamily="2" charset="0"/>
              </a:rPr>
              <a:t>Budgeting: </a:t>
            </a:r>
            <a:r>
              <a:rPr lang="en-US" sz="1800" dirty="0">
                <a:latin typeface="Montserrat" panose="00000500000000000000" pitchFamily="2" charset="0"/>
              </a:rPr>
              <a:t>Helps businesses allocate resources efficiently.</a:t>
            </a:r>
          </a:p>
          <a:p>
            <a:pPr lvl="1">
              <a:buClr>
                <a:srgbClr val="11CCDD"/>
              </a:buClr>
            </a:pPr>
            <a:r>
              <a:rPr lang="en-US" sz="1800" b="1" dirty="0">
                <a:latin typeface="Montserrat" panose="00000500000000000000" pitchFamily="2" charset="0"/>
              </a:rPr>
              <a:t>Decision-Making: </a:t>
            </a:r>
            <a:r>
              <a:rPr lang="en-US" sz="1800" dirty="0">
                <a:latin typeface="Montserrat" panose="00000500000000000000" pitchFamily="2" charset="0"/>
              </a:rPr>
              <a:t>Provides insights to guide investment and operational decisions.</a:t>
            </a:r>
          </a:p>
          <a:p>
            <a:pPr lvl="1">
              <a:buClr>
                <a:srgbClr val="11CCDD"/>
              </a:buClr>
            </a:pPr>
            <a:r>
              <a:rPr lang="en-US" sz="1800" b="1" dirty="0">
                <a:latin typeface="Montserrat" panose="00000500000000000000" pitchFamily="2" charset="0"/>
              </a:rPr>
              <a:t>Risk Management: </a:t>
            </a:r>
            <a:r>
              <a:rPr lang="en-US" sz="1800" dirty="0">
                <a:latin typeface="Montserrat" panose="00000500000000000000" pitchFamily="2" charset="0"/>
              </a:rPr>
              <a:t>Identifies potential financial risks &amp;  opportunities.</a:t>
            </a:r>
          </a:p>
          <a:p>
            <a:pPr lvl="1">
              <a:buClr>
                <a:srgbClr val="11CCDD"/>
              </a:buClr>
            </a:pPr>
            <a:r>
              <a:rPr lang="en-US" sz="1800" b="1" dirty="0">
                <a:latin typeface="Montserrat" panose="00000500000000000000" pitchFamily="2" charset="0"/>
              </a:rPr>
              <a:t>Growth Planning: </a:t>
            </a:r>
            <a:r>
              <a:rPr lang="en-US" sz="1800" dirty="0">
                <a:latin typeface="Montserrat" panose="00000500000000000000" pitchFamily="2" charset="0"/>
              </a:rPr>
              <a:t>Assists in setting realistic goals for expansion and profitability.</a:t>
            </a:r>
          </a:p>
          <a:p>
            <a:endParaRPr lang="en-US" dirty="0"/>
          </a:p>
        </p:txBody>
      </p:sp>
      <p:pic>
        <p:nvPicPr>
          <p:cNvPr id="15" name="Picture 14">
            <a:extLst>
              <a:ext uri="{FF2B5EF4-FFF2-40B4-BE49-F238E27FC236}">
                <a16:creationId xmlns:a16="http://schemas.microsoft.com/office/drawing/2014/main" id="{CADC3602-B778-5FB0-F879-9EFE93F09016}"/>
              </a:ext>
            </a:extLst>
          </p:cNvPr>
          <p:cNvPicPr>
            <a:picLocks noChangeAspect="1"/>
          </p:cNvPicPr>
          <p:nvPr/>
        </p:nvPicPr>
        <p:blipFill>
          <a:blip r:embed="rId4"/>
          <a:stretch>
            <a:fillRect/>
          </a:stretch>
        </p:blipFill>
        <p:spPr>
          <a:xfrm>
            <a:off x="2802101" y="3838656"/>
            <a:ext cx="4532734" cy="2590134"/>
          </a:xfrm>
          <a:prstGeom prst="rect">
            <a:avLst/>
          </a:prstGeom>
        </p:spPr>
      </p:pic>
    </p:spTree>
    <p:extLst>
      <p:ext uri="{BB962C8B-B14F-4D97-AF65-F5344CB8AC3E}">
        <p14:creationId xmlns:p14="http://schemas.microsoft.com/office/powerpoint/2010/main" val="3525181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6F8B-D40D-D5BA-3C71-388DCE4E06A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94F830-883D-BFDF-EA26-73D9ED5A269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22C13E2-35E8-D89F-F76E-43ABDDCC440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9D05D72-B636-8B81-F95C-80BA0FEABFC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Feature Importance</a:t>
            </a:r>
          </a:p>
        </p:txBody>
      </p:sp>
      <p:sp>
        <p:nvSpPr>
          <p:cNvPr id="9" name="TextBox 8">
            <a:extLst>
              <a:ext uri="{FF2B5EF4-FFF2-40B4-BE49-F238E27FC236}">
                <a16:creationId xmlns:a16="http://schemas.microsoft.com/office/drawing/2014/main" id="{349DEE1F-DDF1-DD14-2294-4DACB89BBFE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A0A3B535-0127-72D5-4B08-85A777252314}"/>
              </a:ext>
            </a:extLst>
          </p:cNvPr>
          <p:cNvPicPr>
            <a:picLocks noChangeAspect="1"/>
          </p:cNvPicPr>
          <p:nvPr/>
        </p:nvPicPr>
        <p:blipFill>
          <a:blip r:embed="rId4"/>
          <a:srcRect r="8065"/>
          <a:stretch/>
        </p:blipFill>
        <p:spPr>
          <a:xfrm>
            <a:off x="129545" y="885261"/>
            <a:ext cx="5966455" cy="5087478"/>
          </a:xfrm>
          <a:prstGeom prst="rect">
            <a:avLst/>
          </a:prstGeom>
        </p:spPr>
      </p:pic>
      <p:pic>
        <p:nvPicPr>
          <p:cNvPr id="10" name="Picture 2" descr="Output image">
            <a:extLst>
              <a:ext uri="{FF2B5EF4-FFF2-40B4-BE49-F238E27FC236}">
                <a16:creationId xmlns:a16="http://schemas.microsoft.com/office/drawing/2014/main" id="{F5810093-F304-6E7A-4931-17A0B658E1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879" y="1042466"/>
            <a:ext cx="5973989" cy="328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820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12898-2208-CD80-EC56-54AAF2B06C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A83BFBE-6A81-5E5C-A41C-36B0CD0F2B7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1C8D1D8-C19E-E968-5BE9-641CFD110D5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862A656-9E64-4885-3717-3E7D4899A56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Predicted Unit sales during inference (2025 dataset)</a:t>
            </a:r>
          </a:p>
        </p:txBody>
      </p:sp>
      <p:sp>
        <p:nvSpPr>
          <p:cNvPr id="9" name="TextBox 8">
            <a:extLst>
              <a:ext uri="{FF2B5EF4-FFF2-40B4-BE49-F238E27FC236}">
                <a16:creationId xmlns:a16="http://schemas.microsoft.com/office/drawing/2014/main" id="{35B6F94C-132D-A141-C188-CB5ABB0F39B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6EEECC61-431B-1E84-F52C-99EAC8B6EBFD}"/>
              </a:ext>
            </a:extLst>
          </p:cNvPr>
          <p:cNvPicPr>
            <a:picLocks noChangeAspect="1"/>
          </p:cNvPicPr>
          <p:nvPr/>
        </p:nvPicPr>
        <p:blipFill>
          <a:blip r:embed="rId4"/>
          <a:stretch>
            <a:fillRect/>
          </a:stretch>
        </p:blipFill>
        <p:spPr>
          <a:xfrm>
            <a:off x="2664763" y="969778"/>
            <a:ext cx="7317451" cy="2559731"/>
          </a:xfrm>
          <a:prstGeom prst="rect">
            <a:avLst/>
          </a:prstGeom>
        </p:spPr>
      </p:pic>
      <p:sp>
        <p:nvSpPr>
          <p:cNvPr id="10" name="Rectangle: Rounded Corners 9">
            <a:extLst>
              <a:ext uri="{FF2B5EF4-FFF2-40B4-BE49-F238E27FC236}">
                <a16:creationId xmlns:a16="http://schemas.microsoft.com/office/drawing/2014/main" id="{FEDA9FCE-EF55-E126-1A8B-F4F07ADB01AF}"/>
              </a:ext>
            </a:extLst>
          </p:cNvPr>
          <p:cNvSpPr/>
          <p:nvPr/>
        </p:nvSpPr>
        <p:spPr>
          <a:xfrm>
            <a:off x="9320259" y="907669"/>
            <a:ext cx="734861" cy="2680570"/>
          </a:xfrm>
          <a:prstGeom prst="roundRect">
            <a:avLst/>
          </a:prstGeom>
          <a:noFill/>
          <a:ln w="57150">
            <a:solidFill>
              <a:srgbClr val="F09063"/>
            </a:solidFill>
          </a:ln>
        </p:spPr>
        <p:txBody>
          <a:bodyPr rtlCol="0" anchor="ctr">
            <a:noAutofit/>
          </a:bodyPr>
          <a:lstStyle/>
          <a:p>
            <a:pPr defTabSz="914446"/>
            <a:endParaRPr lang="en-US" dirty="0">
              <a:solidFill>
                <a:srgbClr val="000000"/>
              </a:solidFill>
              <a:latin typeface="Cambria" panose="02040503050406030204"/>
            </a:endParaRPr>
          </a:p>
        </p:txBody>
      </p:sp>
      <p:pic>
        <p:nvPicPr>
          <p:cNvPr id="11" name="Picture 10">
            <a:extLst>
              <a:ext uri="{FF2B5EF4-FFF2-40B4-BE49-F238E27FC236}">
                <a16:creationId xmlns:a16="http://schemas.microsoft.com/office/drawing/2014/main" id="{58C7352F-18B0-2A36-EE78-1E8D2DFBB9F9}"/>
              </a:ext>
            </a:extLst>
          </p:cNvPr>
          <p:cNvPicPr>
            <a:picLocks noChangeAspect="1"/>
          </p:cNvPicPr>
          <p:nvPr/>
        </p:nvPicPr>
        <p:blipFill>
          <a:blip r:embed="rId5"/>
          <a:stretch>
            <a:fillRect/>
          </a:stretch>
        </p:blipFill>
        <p:spPr>
          <a:xfrm>
            <a:off x="3978128" y="3708506"/>
            <a:ext cx="4396055" cy="2970497"/>
          </a:xfrm>
          <a:prstGeom prst="rect">
            <a:avLst/>
          </a:prstGeom>
        </p:spPr>
      </p:pic>
      <p:sp>
        <p:nvSpPr>
          <p:cNvPr id="12" name="TextBox 11">
            <a:extLst>
              <a:ext uri="{FF2B5EF4-FFF2-40B4-BE49-F238E27FC236}">
                <a16:creationId xmlns:a16="http://schemas.microsoft.com/office/drawing/2014/main" id="{5651787B-6146-2A53-D4C4-E90711DB6A55}"/>
              </a:ext>
            </a:extLst>
          </p:cNvPr>
          <p:cNvSpPr txBox="1"/>
          <p:nvPr/>
        </p:nvSpPr>
        <p:spPr>
          <a:xfrm>
            <a:off x="10001067" y="1649159"/>
            <a:ext cx="1618720" cy="830997"/>
          </a:xfrm>
          <a:prstGeom prst="rect">
            <a:avLst/>
          </a:prstGeom>
          <a:noFill/>
        </p:spPr>
        <p:txBody>
          <a:bodyPr wrap="square" rtlCol="0">
            <a:spAutoFit/>
          </a:bodyPr>
          <a:lstStyle/>
          <a:p>
            <a:pPr algn="ctr"/>
            <a:r>
              <a:rPr lang="en-US" sz="2400" dirty="0">
                <a:solidFill>
                  <a:srgbClr val="D56E48"/>
                </a:solidFill>
              </a:rPr>
              <a:t>Model Predictions</a:t>
            </a:r>
          </a:p>
        </p:txBody>
      </p:sp>
    </p:spTree>
    <p:extLst>
      <p:ext uri="{BB962C8B-B14F-4D97-AF65-F5344CB8AC3E}">
        <p14:creationId xmlns:p14="http://schemas.microsoft.com/office/powerpoint/2010/main" val="204782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E184-A2FA-4594-FED6-90A5423D71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4ABE7F8-D1B8-AF16-4C05-56FD2626D0D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C242C55-1A09-6592-AE17-4232DA6AF99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01E70A6-216D-B516-3529-7290BC09CAD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Model Reproductions and Insights/recommendations</a:t>
            </a:r>
          </a:p>
        </p:txBody>
      </p:sp>
      <p:sp>
        <p:nvSpPr>
          <p:cNvPr id="9" name="TextBox 8">
            <a:extLst>
              <a:ext uri="{FF2B5EF4-FFF2-40B4-BE49-F238E27FC236}">
                <a16:creationId xmlns:a16="http://schemas.microsoft.com/office/drawing/2014/main" id="{660D7519-1465-72BE-AED5-FA0105E50A54}"/>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D08AF805-859C-B31B-F6F0-ED439E6BBA21}"/>
              </a:ext>
            </a:extLst>
          </p:cNvPr>
          <p:cNvPicPr>
            <a:picLocks noChangeAspect="1"/>
          </p:cNvPicPr>
          <p:nvPr/>
        </p:nvPicPr>
        <p:blipFill>
          <a:blip r:embed="rId4"/>
          <a:stretch>
            <a:fillRect/>
          </a:stretch>
        </p:blipFill>
        <p:spPr>
          <a:xfrm>
            <a:off x="6187442" y="1035343"/>
            <a:ext cx="5088636" cy="5106142"/>
          </a:xfrm>
          <a:prstGeom prst="rect">
            <a:avLst/>
          </a:prstGeom>
        </p:spPr>
      </p:pic>
      <p:pic>
        <p:nvPicPr>
          <p:cNvPr id="10" name="Picture 9">
            <a:extLst>
              <a:ext uri="{FF2B5EF4-FFF2-40B4-BE49-F238E27FC236}">
                <a16:creationId xmlns:a16="http://schemas.microsoft.com/office/drawing/2014/main" id="{B0489737-5E7A-827F-68FE-2B673799F29E}"/>
              </a:ext>
            </a:extLst>
          </p:cNvPr>
          <p:cNvPicPr>
            <a:picLocks noChangeAspect="1"/>
          </p:cNvPicPr>
          <p:nvPr/>
        </p:nvPicPr>
        <p:blipFill>
          <a:blip r:embed="rId5"/>
          <a:stretch>
            <a:fillRect/>
          </a:stretch>
        </p:blipFill>
        <p:spPr>
          <a:xfrm>
            <a:off x="422022" y="1035343"/>
            <a:ext cx="5582538" cy="5110941"/>
          </a:xfrm>
          <a:prstGeom prst="rect">
            <a:avLst/>
          </a:prstGeom>
        </p:spPr>
      </p:pic>
    </p:spTree>
    <p:extLst>
      <p:ext uri="{BB962C8B-B14F-4D97-AF65-F5344CB8AC3E}">
        <p14:creationId xmlns:p14="http://schemas.microsoft.com/office/powerpoint/2010/main" val="3740661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8B403-38F0-E54E-BFB2-F07A44CDDC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A9DC5D1-30C4-AAA4-F72A-47CA35724187}"/>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C69EC97-F823-1E7C-0147-3B30E9E41B37}"/>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FC2C3E5E-D77F-9CB2-242C-BECA052C69B1}"/>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803808CF-B50D-8FB2-26A5-92A42FD88E6A}"/>
              </a:ext>
            </a:extLst>
          </p:cNvPr>
          <p:cNvSpPr txBox="1"/>
          <p:nvPr/>
        </p:nvSpPr>
        <p:spPr>
          <a:xfrm>
            <a:off x="550506" y="536130"/>
            <a:ext cx="5150498"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FACEBOOK (META) PROPHET</a:t>
            </a:r>
          </a:p>
        </p:txBody>
      </p:sp>
    </p:spTree>
    <p:extLst>
      <p:ext uri="{BB962C8B-B14F-4D97-AF65-F5344CB8AC3E}">
        <p14:creationId xmlns:p14="http://schemas.microsoft.com/office/powerpoint/2010/main" val="4163037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1C894-E2FD-AA4A-397C-AFAA850D312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0AF4C4-52E4-00A8-5EB5-CE6C7DCC6AA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3C729EA-A22D-C357-7AEB-4C7494CDD7C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7402E61-497A-365D-8F3A-18DCB848DC7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What is Prophet (by Meta)?</a:t>
            </a:r>
          </a:p>
        </p:txBody>
      </p:sp>
      <p:sp>
        <p:nvSpPr>
          <p:cNvPr id="9" name="TextBox 8">
            <a:extLst>
              <a:ext uri="{FF2B5EF4-FFF2-40B4-BE49-F238E27FC236}">
                <a16:creationId xmlns:a16="http://schemas.microsoft.com/office/drawing/2014/main" id="{C249E8D4-B2D8-FC16-94B8-FEABF6E8D48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Content Placeholder 2">
            <a:extLst>
              <a:ext uri="{FF2B5EF4-FFF2-40B4-BE49-F238E27FC236}">
                <a16:creationId xmlns:a16="http://schemas.microsoft.com/office/drawing/2014/main" id="{302834F4-2CB4-82F3-1907-BC5955169D54}"/>
              </a:ext>
            </a:extLst>
          </p:cNvPr>
          <p:cNvSpPr txBox="1">
            <a:spLocks/>
          </p:cNvSpPr>
          <p:nvPr/>
        </p:nvSpPr>
        <p:spPr>
          <a:xfrm>
            <a:off x="305911" y="911863"/>
            <a:ext cx="11277598" cy="3678806"/>
          </a:xfrm>
          <a:prstGeom prst="rect">
            <a:avLst/>
          </a:prstGeom>
        </p:spPr>
        <p:txBody>
          <a:bodyPr vert="horz" wrap="square" lIns="91440" tIns="45720" rIns="91440" bIns="45720" rtlCol="0">
            <a:spAutoFit/>
          </a:bodyPr>
          <a:lstStyle>
            <a:defPPr>
              <a:defRPr lang="en-US"/>
            </a:defPPr>
            <a:lvl1pPr marL="228611" indent="-228611" defTabSz="609630">
              <a:buClr>
                <a:srgbClr val="11CCDD"/>
              </a:buClr>
              <a:buFont typeface="Arial" panose="020B0604020202020204" pitchFamily="34" charset="0"/>
              <a:buChar char="•"/>
              <a:defRPr>
                <a:solidFill>
                  <a:srgbClr val="000000"/>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Prophet is open-source software released by Meta’s Core Data Science team.</a:t>
            </a:r>
          </a:p>
          <a:p>
            <a:r>
              <a:rPr lang="en-CA" dirty="0"/>
              <a:t>Prophet is a procedure for forecasting time series data based on an additive model where non-linear trends are fit with yearly, weekly, and daily seasonality, plus holiday effects. </a:t>
            </a:r>
          </a:p>
          <a:p>
            <a:r>
              <a:rPr lang="en-CA" dirty="0"/>
              <a:t>Prophet works best with time series that have strong seasonal effects and several seasons of historical data. </a:t>
            </a:r>
          </a:p>
          <a:p>
            <a:endParaRPr lang="en-CA" dirty="0"/>
          </a:p>
        </p:txBody>
      </p:sp>
      <p:pic>
        <p:nvPicPr>
          <p:cNvPr id="3" name="Picture 2">
            <a:extLst>
              <a:ext uri="{FF2B5EF4-FFF2-40B4-BE49-F238E27FC236}">
                <a16:creationId xmlns:a16="http://schemas.microsoft.com/office/drawing/2014/main" id="{D57F5995-B5AA-5D4C-9EB5-19822F5EDEBA}"/>
              </a:ext>
            </a:extLst>
          </p:cNvPr>
          <p:cNvPicPr>
            <a:picLocks noChangeAspect="1"/>
          </p:cNvPicPr>
          <p:nvPr/>
        </p:nvPicPr>
        <p:blipFill>
          <a:blip r:embed="rId4"/>
          <a:stretch>
            <a:fillRect/>
          </a:stretch>
        </p:blipFill>
        <p:spPr>
          <a:xfrm>
            <a:off x="504827" y="2843949"/>
            <a:ext cx="4855429" cy="1463060"/>
          </a:xfrm>
          <a:prstGeom prst="rect">
            <a:avLst/>
          </a:prstGeom>
        </p:spPr>
      </p:pic>
      <p:pic>
        <p:nvPicPr>
          <p:cNvPr id="4" name="Picture 2" descr="Introducing Meta: A Social Technology Company">
            <a:extLst>
              <a:ext uri="{FF2B5EF4-FFF2-40B4-BE49-F238E27FC236}">
                <a16:creationId xmlns:a16="http://schemas.microsoft.com/office/drawing/2014/main" id="{57047E6C-FD79-F509-0E69-D4392EE96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71" t="33148" r="14575" b="39445"/>
          <a:stretch/>
        </p:blipFill>
        <p:spPr bwMode="auto">
          <a:xfrm>
            <a:off x="6112386" y="2604786"/>
            <a:ext cx="5223730" cy="16484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6F8BB5-B9D9-FEDD-A646-166144385620}"/>
              </a:ext>
            </a:extLst>
          </p:cNvPr>
          <p:cNvSpPr txBox="1"/>
          <p:nvPr/>
        </p:nvSpPr>
        <p:spPr>
          <a:xfrm>
            <a:off x="3613149" y="6242447"/>
            <a:ext cx="6369051" cy="646331"/>
          </a:xfrm>
          <a:prstGeom prst="rect">
            <a:avLst/>
          </a:prstGeom>
          <a:noFill/>
        </p:spPr>
        <p:txBody>
          <a:bodyPr wrap="square">
            <a:spAutoFit/>
          </a:bodyPr>
          <a:lstStyle/>
          <a:p>
            <a:pPr defTabSz="914446"/>
            <a:r>
              <a:rPr lang="en-US" dirty="0">
                <a:solidFill>
                  <a:srgbClr val="000000"/>
                </a:solidFill>
                <a:latin typeface="Cambria" panose="02040503050406030204"/>
              </a:rPr>
              <a:t>Documentation: </a:t>
            </a:r>
            <a:r>
              <a:rPr lang="en-US" dirty="0">
                <a:solidFill>
                  <a:srgbClr val="000000"/>
                </a:solidFill>
                <a:latin typeface="Cambria" panose="02040503050406030204"/>
                <a:hlinkClick r:id="rId6"/>
              </a:rPr>
              <a:t>https://facebook.github.io/prophet/</a:t>
            </a:r>
            <a:endParaRPr lang="en-US" dirty="0">
              <a:solidFill>
                <a:srgbClr val="000000"/>
              </a:solidFill>
              <a:latin typeface="Cambria" panose="02040503050406030204"/>
            </a:endParaRPr>
          </a:p>
          <a:p>
            <a:pPr defTabSz="914446"/>
            <a:endParaRPr lang="en-US" dirty="0">
              <a:solidFill>
                <a:srgbClr val="000000"/>
              </a:solidFill>
              <a:latin typeface="Cambria" panose="02040503050406030204"/>
            </a:endParaRPr>
          </a:p>
        </p:txBody>
      </p:sp>
    </p:spTree>
    <p:extLst>
      <p:ext uri="{BB962C8B-B14F-4D97-AF65-F5344CB8AC3E}">
        <p14:creationId xmlns:p14="http://schemas.microsoft.com/office/powerpoint/2010/main" val="1968292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7FDBA-1D6A-F06B-BE8F-CD4303B66B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788284-E3A3-BCE5-B9EE-E60E53C6664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56F3C98-0BA2-95F5-1545-A45DB8963C6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5B54BA8-8A90-7B76-73C1-4F1AA9B7771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Model Reproductions and Insights/recommendations</a:t>
            </a:r>
          </a:p>
        </p:txBody>
      </p:sp>
      <p:sp>
        <p:nvSpPr>
          <p:cNvPr id="9" name="TextBox 8">
            <a:extLst>
              <a:ext uri="{FF2B5EF4-FFF2-40B4-BE49-F238E27FC236}">
                <a16:creationId xmlns:a16="http://schemas.microsoft.com/office/drawing/2014/main" id="{1B77FEC9-24EB-E21C-2309-A085994A7CD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9BC02209-6C9F-45B2-B603-7C9F896EFB3A}"/>
              </a:ext>
            </a:extLst>
          </p:cNvPr>
          <p:cNvPicPr>
            <a:picLocks noChangeAspect="1"/>
          </p:cNvPicPr>
          <p:nvPr/>
        </p:nvPicPr>
        <p:blipFill>
          <a:blip r:embed="rId4"/>
          <a:stretch>
            <a:fillRect/>
          </a:stretch>
        </p:blipFill>
        <p:spPr>
          <a:xfrm>
            <a:off x="342001" y="1696689"/>
            <a:ext cx="8665418" cy="4727575"/>
          </a:xfrm>
          <a:prstGeom prst="rect">
            <a:avLst/>
          </a:prstGeom>
        </p:spPr>
      </p:pic>
      <p:cxnSp>
        <p:nvCxnSpPr>
          <p:cNvPr id="3" name="Straight Connector 2">
            <a:extLst>
              <a:ext uri="{FF2B5EF4-FFF2-40B4-BE49-F238E27FC236}">
                <a16:creationId xmlns:a16="http://schemas.microsoft.com/office/drawing/2014/main" id="{89211523-88C9-CB68-30F3-1BC34745E680}"/>
              </a:ext>
            </a:extLst>
          </p:cNvPr>
          <p:cNvCxnSpPr>
            <a:cxnSpLocks/>
          </p:cNvCxnSpPr>
          <p:nvPr/>
        </p:nvCxnSpPr>
        <p:spPr>
          <a:xfrm>
            <a:off x="6541184" y="755544"/>
            <a:ext cx="6025" cy="5922720"/>
          </a:xfrm>
          <a:prstGeom prst="line">
            <a:avLst/>
          </a:prstGeom>
          <a:ln w="57150">
            <a:solidFill>
              <a:srgbClr val="0C1752"/>
            </a:solidFill>
            <a:prstDash val="sysDash"/>
          </a:ln>
        </p:spPr>
        <p:style>
          <a:lnRef idx="1">
            <a:schemeClr val="accent1"/>
          </a:lnRef>
          <a:fillRef idx="0">
            <a:schemeClr val="accent1"/>
          </a:fillRef>
          <a:effectRef idx="0">
            <a:schemeClr val="accent1"/>
          </a:effectRef>
          <a:fontRef idx="minor">
            <a:schemeClr val="tx1"/>
          </a:fontRef>
        </p:style>
      </p:cxnSp>
      <p:sp>
        <p:nvSpPr>
          <p:cNvPr id="4" name="Right Arrow 12">
            <a:extLst>
              <a:ext uri="{FF2B5EF4-FFF2-40B4-BE49-F238E27FC236}">
                <a16:creationId xmlns:a16="http://schemas.microsoft.com/office/drawing/2014/main" id="{84DD416B-C65B-A14D-9F3B-1D0C0EAA266F}"/>
              </a:ext>
            </a:extLst>
          </p:cNvPr>
          <p:cNvSpPr/>
          <p:nvPr/>
        </p:nvSpPr>
        <p:spPr>
          <a:xfrm>
            <a:off x="6605743" y="1068166"/>
            <a:ext cx="2184429" cy="644646"/>
          </a:xfrm>
          <a:prstGeom prst="rightArrow">
            <a:avLst/>
          </a:prstGeom>
          <a:solidFill>
            <a:srgbClr val="D56E48"/>
          </a:solidFill>
          <a:ln>
            <a:solidFill>
              <a:srgbClr val="D56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a:solidFill>
                <a:srgbClr val="D56E48"/>
              </a:solidFill>
              <a:latin typeface="Cambria" panose="02040503050406030204"/>
            </a:endParaRPr>
          </a:p>
        </p:txBody>
      </p:sp>
      <p:sp>
        <p:nvSpPr>
          <p:cNvPr id="8" name="TextBox 7">
            <a:extLst>
              <a:ext uri="{FF2B5EF4-FFF2-40B4-BE49-F238E27FC236}">
                <a16:creationId xmlns:a16="http://schemas.microsoft.com/office/drawing/2014/main" id="{383F3042-8035-8629-A4FB-639934BF6077}"/>
              </a:ext>
            </a:extLst>
          </p:cNvPr>
          <p:cNvSpPr txBox="1"/>
          <p:nvPr/>
        </p:nvSpPr>
        <p:spPr>
          <a:xfrm>
            <a:off x="6560747" y="731890"/>
            <a:ext cx="1765842" cy="584775"/>
          </a:xfrm>
          <a:prstGeom prst="rect">
            <a:avLst/>
          </a:prstGeom>
          <a:noFill/>
        </p:spPr>
        <p:txBody>
          <a:bodyPr wrap="square" rtlCol="0">
            <a:spAutoFit/>
          </a:bodyPr>
          <a:lstStyle/>
          <a:p>
            <a:pPr defTabSz="914446"/>
            <a:r>
              <a:rPr lang="en-CA" sz="3200" b="1" dirty="0">
                <a:solidFill>
                  <a:srgbClr val="D56E48"/>
                </a:solidFill>
                <a:latin typeface="Montserrat" panose="00000500000000000000" pitchFamily="2" charset="0"/>
              </a:rPr>
              <a:t>Future</a:t>
            </a:r>
          </a:p>
        </p:txBody>
      </p:sp>
      <p:sp>
        <p:nvSpPr>
          <p:cNvPr id="10" name="Right Arrow 8">
            <a:extLst>
              <a:ext uri="{FF2B5EF4-FFF2-40B4-BE49-F238E27FC236}">
                <a16:creationId xmlns:a16="http://schemas.microsoft.com/office/drawing/2014/main" id="{53209D44-D4AF-FCB5-6A59-2803E9FC4968}"/>
              </a:ext>
            </a:extLst>
          </p:cNvPr>
          <p:cNvSpPr/>
          <p:nvPr/>
        </p:nvSpPr>
        <p:spPr>
          <a:xfrm rot="10800000">
            <a:off x="4165600" y="1491363"/>
            <a:ext cx="2331742" cy="746030"/>
          </a:xfrm>
          <a:prstGeom prst="rightArrow">
            <a:avLst/>
          </a:prstGeom>
          <a:solidFill>
            <a:srgbClr val="11CC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a:solidFill>
                <a:srgbClr val="FFFFFF"/>
              </a:solidFill>
              <a:latin typeface="Cambria" panose="02040503050406030204"/>
            </a:endParaRPr>
          </a:p>
        </p:txBody>
      </p:sp>
      <p:sp>
        <p:nvSpPr>
          <p:cNvPr id="11" name="TextBox 10">
            <a:extLst>
              <a:ext uri="{FF2B5EF4-FFF2-40B4-BE49-F238E27FC236}">
                <a16:creationId xmlns:a16="http://schemas.microsoft.com/office/drawing/2014/main" id="{6843C972-5FE1-00A2-1F0D-A4DE58D9DE08}"/>
              </a:ext>
            </a:extLst>
          </p:cNvPr>
          <p:cNvSpPr txBox="1"/>
          <p:nvPr/>
        </p:nvSpPr>
        <p:spPr>
          <a:xfrm>
            <a:off x="5094832" y="1106890"/>
            <a:ext cx="1192575" cy="584775"/>
          </a:xfrm>
          <a:prstGeom prst="rect">
            <a:avLst/>
          </a:prstGeom>
          <a:noFill/>
        </p:spPr>
        <p:txBody>
          <a:bodyPr wrap="square" rtlCol="0">
            <a:spAutoFit/>
          </a:bodyPr>
          <a:lstStyle>
            <a:defPPr>
              <a:defRPr lang="en-US"/>
            </a:defPPr>
            <a:lvl1pPr defTabSz="914446">
              <a:defRPr sz="2933" b="1">
                <a:solidFill>
                  <a:srgbClr val="D56E48"/>
                </a:solidFill>
                <a:latin typeface="Montserrat" panose="00000500000000000000" pitchFamily="2" charset="0"/>
              </a:defRPr>
            </a:lvl1pPr>
          </a:lstStyle>
          <a:p>
            <a:r>
              <a:rPr lang="en-CA" sz="3200" dirty="0">
                <a:solidFill>
                  <a:srgbClr val="11CCDD"/>
                </a:solidFill>
              </a:rPr>
              <a:t>Past</a:t>
            </a:r>
          </a:p>
        </p:txBody>
      </p:sp>
    </p:spTree>
    <p:extLst>
      <p:ext uri="{BB962C8B-B14F-4D97-AF65-F5344CB8AC3E}">
        <p14:creationId xmlns:p14="http://schemas.microsoft.com/office/powerpoint/2010/main" val="23911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animBg="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A0ACD-EC3D-F35B-F497-4F7336181DE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8FB7B5-9524-9A08-6C28-A924578C71A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1CE4939-2456-2859-EC82-FB24E3611B5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AAB2441-3BCB-36A1-9D3C-AD5F4200ECD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Model Reproductions and Insights/recommendations</a:t>
            </a:r>
          </a:p>
        </p:txBody>
      </p:sp>
      <p:sp>
        <p:nvSpPr>
          <p:cNvPr id="9" name="TextBox 8">
            <a:extLst>
              <a:ext uri="{FF2B5EF4-FFF2-40B4-BE49-F238E27FC236}">
                <a16:creationId xmlns:a16="http://schemas.microsoft.com/office/drawing/2014/main" id="{615EBEF5-BB5F-78BB-2098-B1B1C8A6BDB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E2122107-6453-FD97-0594-209982A1D9D7}"/>
                  </a:ext>
                </a:extLst>
              </p:cNvPr>
              <p:cNvSpPr txBox="1">
                <a:spLocks/>
              </p:cNvSpPr>
              <p:nvPr/>
            </p:nvSpPr>
            <p:spPr>
              <a:xfrm>
                <a:off x="154722" y="824071"/>
                <a:ext cx="9639518" cy="3795398"/>
              </a:xfrm>
              <a:prstGeom prst="rect">
                <a:avLst/>
              </a:prstGeom>
            </p:spPr>
            <p:txBody>
              <a:bodyPr vert="horz" wrap="square" lIns="91440" tIns="45720" rIns="91440" bIns="45720" rtlCol="0">
                <a:spAutoFit/>
              </a:bodyPr>
              <a:lstStyle>
                <a:defPPr>
                  <a:defRPr lang="en-US"/>
                </a:defPPr>
                <a:lvl1pPr marL="228611" indent="-228611" defTabSz="609630">
                  <a:buClr>
                    <a:srgbClr val="11CCDD"/>
                  </a:buClr>
                  <a:buFont typeface="Arial" panose="020B0604020202020204" pitchFamily="34" charset="0"/>
                  <a:buChar char="•"/>
                  <a:defRPr>
                    <a:solidFill>
                      <a:srgbClr val="000000"/>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sz="2000" dirty="0"/>
                  <a:t>Prophet implements an additive regression model with four elements:</a:t>
                </a:r>
              </a:p>
              <a:p>
                <a:pPr lvl="1">
                  <a:buClr>
                    <a:srgbClr val="11CCDD"/>
                  </a:buClr>
                </a:pPr>
                <a:r>
                  <a:rPr lang="en-CA" sz="2000" dirty="0">
                    <a:latin typeface="Montserrat" panose="00000500000000000000" pitchFamily="2" charset="0"/>
                  </a:rPr>
                  <a:t>A piecewise linear, Prophet automatically picks up change points in the data and identifies any change in trends.  </a:t>
                </a:r>
              </a:p>
              <a:p>
                <a:pPr lvl="1">
                  <a:buClr>
                    <a:srgbClr val="11CCDD"/>
                  </a:buClr>
                </a:pPr>
                <a:r>
                  <a:rPr lang="en-CA" sz="2000" dirty="0">
                    <a:latin typeface="Montserrat" panose="00000500000000000000" pitchFamily="2" charset="0"/>
                  </a:rPr>
                  <a:t>A yearly seasonal component modelled using the Fourier series.</a:t>
                </a:r>
              </a:p>
              <a:p>
                <a:pPr lvl="1">
                  <a:buClr>
                    <a:srgbClr val="11CCDD"/>
                  </a:buClr>
                </a:pPr>
                <a:r>
                  <a:rPr lang="en-CA" sz="2000" dirty="0">
                    <a:latin typeface="Montserrat" panose="00000500000000000000" pitchFamily="2" charset="0"/>
                  </a:rPr>
                  <a:t>A weekly seasonal component.</a:t>
                </a:r>
              </a:p>
              <a:p>
                <a:pPr lvl="1">
                  <a:buClr>
                    <a:srgbClr val="11CCDD"/>
                  </a:buClr>
                </a:pPr>
                <a:r>
                  <a:rPr lang="en-CA" sz="2000" dirty="0">
                    <a:latin typeface="Montserrat" panose="00000500000000000000" pitchFamily="2" charset="0"/>
                  </a:rPr>
                  <a:t>A holiday list that can be manually provided.</a:t>
                </a:r>
                <a:endParaRPr lang="en-CA" sz="2000" dirty="0"/>
              </a:p>
              <a:p>
                <a:r>
                  <a:rPr lang="en-CA" sz="2000" dirty="0"/>
                  <a:t>Additive Regression model takes the form:</a:t>
                </a:r>
              </a:p>
              <a:p>
                <a:pPr marL="457200" lvl="1" indent="0">
                  <a:buNone/>
                </a:pPr>
                <a14:m>
                  <m:oMathPara xmlns:m="http://schemas.openxmlformats.org/officeDocument/2006/math">
                    <m:oMathParaPr>
                      <m:jc m:val="centerGroup"/>
                    </m:oMathParaPr>
                    <m:oMath xmlns:m="http://schemas.openxmlformats.org/officeDocument/2006/math">
                      <m:r>
                        <a:rPr lang="en-CA" sz="2800" smtClean="0">
                          <a:latin typeface="Cambria Math" panose="02040503050406030204" pitchFamily="18" charset="0"/>
                        </a:rPr>
                        <m:t>𝑌</m:t>
                      </m:r>
                      <m:r>
                        <a:rPr lang="en-CA" sz="2800" smtClean="0">
                          <a:latin typeface="Cambria Math" panose="02040503050406030204" pitchFamily="18" charset="0"/>
                        </a:rPr>
                        <m:t>=</m:t>
                      </m:r>
                      <m:sSub>
                        <m:sSubPr>
                          <m:ctrlPr>
                            <a:rPr lang="en-CA" sz="2800" i="1" smtClean="0">
                              <a:latin typeface="Cambria Math" panose="02040503050406030204" pitchFamily="18" charset="0"/>
                            </a:rPr>
                          </m:ctrlPr>
                        </m:sSubPr>
                        <m:e>
                          <m:r>
                            <a:rPr lang="en-CA" sz="2800" smtClean="0">
                              <a:latin typeface="Cambria Math" panose="02040503050406030204" pitchFamily="18" charset="0"/>
                            </a:rPr>
                            <m:t>𝛽</m:t>
                          </m:r>
                        </m:e>
                        <m:sub>
                          <m:r>
                            <a:rPr lang="en-CA" sz="2800" smtClean="0">
                              <a:latin typeface="Cambria Math" panose="02040503050406030204" pitchFamily="18" charset="0"/>
                            </a:rPr>
                            <m:t>0</m:t>
                          </m:r>
                        </m:sub>
                      </m:sSub>
                      <m:r>
                        <a:rPr lang="en-CA" sz="2800" smtClean="0">
                          <a:latin typeface="Cambria Math" panose="02040503050406030204" pitchFamily="18" charset="0"/>
                        </a:rPr>
                        <m:t>+</m:t>
                      </m:r>
                      <m:nary>
                        <m:naryPr>
                          <m:chr m:val="∑"/>
                          <m:limLoc m:val="subSup"/>
                          <m:ctrlPr>
                            <a:rPr lang="en-CA" sz="2800" i="1" smtClean="0">
                              <a:latin typeface="Cambria Math" panose="02040503050406030204" pitchFamily="18" charset="0"/>
                            </a:rPr>
                          </m:ctrlPr>
                        </m:naryPr>
                        <m:sub>
                          <m:r>
                            <m:rPr>
                              <m:brk m:alnAt="25"/>
                            </m:rPr>
                            <a:rPr lang="en-CA" sz="2800" smtClean="0">
                              <a:latin typeface="Cambria Math" panose="02040503050406030204" pitchFamily="18" charset="0"/>
                            </a:rPr>
                            <m:t>𝑗</m:t>
                          </m:r>
                          <m:r>
                            <a:rPr lang="en-CA" sz="2800" smtClean="0">
                              <a:latin typeface="Cambria Math" panose="02040503050406030204" pitchFamily="18" charset="0"/>
                            </a:rPr>
                            <m:t>=1</m:t>
                          </m:r>
                        </m:sub>
                        <m:sup>
                          <m:r>
                            <a:rPr lang="en-CA" sz="2800" smtClean="0">
                              <a:latin typeface="Cambria Math" panose="02040503050406030204" pitchFamily="18" charset="0"/>
                            </a:rPr>
                            <m:t>𝑝</m:t>
                          </m:r>
                        </m:sup>
                        <m:e>
                          <m:sSub>
                            <m:sSubPr>
                              <m:ctrlPr>
                                <a:rPr lang="en-CA" sz="2800" i="1" smtClean="0">
                                  <a:latin typeface="Cambria Math" panose="02040503050406030204" pitchFamily="18" charset="0"/>
                                </a:rPr>
                              </m:ctrlPr>
                            </m:sSubPr>
                            <m:e>
                              <m:r>
                                <a:rPr lang="en-CA" sz="2800" smtClean="0">
                                  <a:latin typeface="Cambria Math" panose="02040503050406030204" pitchFamily="18" charset="0"/>
                                </a:rPr>
                                <m:t>𝑓</m:t>
                              </m:r>
                            </m:e>
                            <m:sub>
                              <m:r>
                                <a:rPr lang="en-CA" sz="2800" smtClean="0">
                                  <a:latin typeface="Cambria Math" panose="02040503050406030204" pitchFamily="18" charset="0"/>
                                </a:rPr>
                                <m:t>𝑗</m:t>
                              </m:r>
                            </m:sub>
                          </m:sSub>
                          <m:d>
                            <m:dPr>
                              <m:ctrlPr>
                                <a:rPr lang="en-CA" sz="2800" i="1" smtClean="0">
                                  <a:latin typeface="Cambria Math" panose="02040503050406030204" pitchFamily="18" charset="0"/>
                                </a:rPr>
                              </m:ctrlPr>
                            </m:dPr>
                            <m:e>
                              <m:sSub>
                                <m:sSubPr>
                                  <m:ctrlPr>
                                    <a:rPr lang="en-CA" sz="2800" i="1" smtClean="0">
                                      <a:latin typeface="Cambria Math" panose="02040503050406030204" pitchFamily="18" charset="0"/>
                                    </a:rPr>
                                  </m:ctrlPr>
                                </m:sSubPr>
                                <m:e>
                                  <m:r>
                                    <a:rPr lang="en-CA" sz="2800" smtClean="0">
                                      <a:latin typeface="Cambria Math" panose="02040503050406030204" pitchFamily="18" charset="0"/>
                                    </a:rPr>
                                    <m:t>𝑋</m:t>
                                  </m:r>
                                </m:e>
                                <m:sub>
                                  <m:r>
                                    <a:rPr lang="en-CA" sz="2800" smtClean="0">
                                      <a:latin typeface="Cambria Math" panose="02040503050406030204" pitchFamily="18" charset="0"/>
                                    </a:rPr>
                                    <m:t>𝑗</m:t>
                                  </m:r>
                                </m:sub>
                              </m:sSub>
                            </m:e>
                          </m:d>
                          <m:r>
                            <a:rPr lang="en-CA" sz="2800" smtClean="0">
                              <a:latin typeface="Cambria Math" panose="02040503050406030204" pitchFamily="18" charset="0"/>
                            </a:rPr>
                            <m:t>+</m:t>
                          </m:r>
                          <m:r>
                            <a:rPr lang="en-CA" sz="2800" smtClean="0">
                              <a:latin typeface="Cambria Math" panose="02040503050406030204" pitchFamily="18" charset="0"/>
                            </a:rPr>
                            <m:t>𝜖</m:t>
                          </m:r>
                        </m:e>
                      </m:nary>
                    </m:oMath>
                  </m:oMathPara>
                </a14:m>
                <a:endParaRPr lang="en-CA" sz="2800" dirty="0">
                  <a:latin typeface="Montserrat" panose="00000500000000000000" pitchFamily="2" charset="0"/>
                </a:endParaRPr>
              </a:p>
              <a:p>
                <a:endParaRPr lang="en-CA" sz="2000" dirty="0"/>
              </a:p>
              <a:p>
                <a:r>
                  <a:rPr lang="en-CA" sz="2000" dirty="0"/>
                  <a:t>The functions </a:t>
                </a:r>
                <a14:m>
                  <m:oMath xmlns:m="http://schemas.openxmlformats.org/officeDocument/2006/math">
                    <m:sSub>
                      <m:sSubPr>
                        <m:ctrlPr>
                          <a:rPr lang="en-CA" sz="2000" i="1" smtClean="0">
                            <a:latin typeface="Cambria Math" panose="02040503050406030204" pitchFamily="18" charset="0"/>
                          </a:rPr>
                        </m:ctrlPr>
                      </m:sSubPr>
                      <m:e>
                        <m:r>
                          <a:rPr lang="en-CA" sz="2000" smtClean="0">
                            <a:latin typeface="Cambria Math" panose="02040503050406030204" pitchFamily="18" charset="0"/>
                          </a:rPr>
                          <m:t>𝑓</m:t>
                        </m:r>
                      </m:e>
                      <m:sub>
                        <m:r>
                          <a:rPr lang="en-CA" sz="2000" smtClean="0">
                            <a:latin typeface="Cambria Math" panose="02040503050406030204" pitchFamily="18" charset="0"/>
                          </a:rPr>
                          <m:t>𝑗</m:t>
                        </m:r>
                      </m:sub>
                    </m:sSub>
                    <m:r>
                      <a:rPr lang="en-CA" sz="2000" smtClean="0">
                        <a:latin typeface="Cambria Math" panose="02040503050406030204" pitchFamily="18" charset="0"/>
                      </a:rPr>
                      <m:t>(</m:t>
                    </m:r>
                    <m:sSub>
                      <m:sSubPr>
                        <m:ctrlPr>
                          <a:rPr lang="en-CA" sz="2000" i="1" smtClean="0">
                            <a:latin typeface="Cambria Math" panose="02040503050406030204" pitchFamily="18" charset="0"/>
                          </a:rPr>
                        </m:ctrlPr>
                      </m:sSubPr>
                      <m:e>
                        <m:r>
                          <a:rPr lang="en-CA" sz="2000" smtClean="0">
                            <a:latin typeface="Cambria Math" panose="02040503050406030204" pitchFamily="18" charset="0"/>
                          </a:rPr>
                          <m:t>𝑥</m:t>
                        </m:r>
                      </m:e>
                      <m:sub>
                        <m:r>
                          <a:rPr lang="en-CA" sz="2000" smtClean="0">
                            <a:latin typeface="Cambria Math" panose="02040503050406030204" pitchFamily="18" charset="0"/>
                          </a:rPr>
                          <m:t>𝑗</m:t>
                        </m:r>
                      </m:sub>
                    </m:sSub>
                    <m:r>
                      <a:rPr lang="en-CA" sz="2000" smtClean="0">
                        <a:latin typeface="Cambria Math" panose="02040503050406030204" pitchFamily="18" charset="0"/>
                      </a:rPr>
                      <m:t>)</m:t>
                    </m:r>
                  </m:oMath>
                </a14:m>
                <a:r>
                  <a:rPr lang="en-CA" sz="2000" dirty="0"/>
                  <a:t> are unknown smoothing functions fit from the data </a:t>
                </a:r>
              </a:p>
            </p:txBody>
          </p:sp>
        </mc:Choice>
        <mc:Fallback xmlns="">
          <p:sp>
            <p:nvSpPr>
              <p:cNvPr id="2" name="Content Placeholder 2">
                <a:extLst>
                  <a:ext uri="{FF2B5EF4-FFF2-40B4-BE49-F238E27FC236}">
                    <a16:creationId xmlns:a16="http://schemas.microsoft.com/office/drawing/2014/main" id="{E2122107-6453-FD97-0594-209982A1D9D7}"/>
                  </a:ext>
                </a:extLst>
              </p:cNvPr>
              <p:cNvSpPr txBox="1">
                <a:spLocks noRot="1" noChangeAspect="1" noMove="1" noResize="1" noEditPoints="1" noAdjustHandles="1" noChangeArrowheads="1" noChangeShapeType="1" noTextEdit="1"/>
              </p:cNvSpPr>
              <p:nvPr/>
            </p:nvSpPr>
            <p:spPr>
              <a:xfrm>
                <a:off x="154722" y="824071"/>
                <a:ext cx="9639518" cy="3795398"/>
              </a:xfrm>
              <a:prstGeom prst="rect">
                <a:avLst/>
              </a:prstGeom>
              <a:blipFill>
                <a:blip r:embed="rId4"/>
                <a:stretch>
                  <a:fillRect l="-569" t="-642" b="-1284"/>
                </a:stretch>
              </a:blipFill>
            </p:spPr>
            <p:txBody>
              <a:bodyPr/>
              <a:lstStyle/>
              <a:p>
                <a:r>
                  <a:rPr lang="en-US">
                    <a:noFill/>
                  </a:rPr>
                  <a:t> </a:t>
                </a:r>
              </a:p>
            </p:txBody>
          </p:sp>
        </mc:Fallback>
      </mc:AlternateContent>
    </p:spTree>
    <p:extLst>
      <p:ext uri="{BB962C8B-B14F-4D97-AF65-F5344CB8AC3E}">
        <p14:creationId xmlns:p14="http://schemas.microsoft.com/office/powerpoint/2010/main" val="3786595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BCBF8-6228-59F9-52CA-DBB4FAFCA9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F7B8275-2E01-5FF8-1A8C-0D917B273108}"/>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33121A1-628A-96BF-0D70-A2E2A896E921}"/>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4E0CF1A6-9F21-26AF-39BF-A6F004705816}"/>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AF02AFB2-D23B-5C0E-1FE9-E3A2F3303EE7}"/>
              </a:ext>
            </a:extLst>
          </p:cNvPr>
          <p:cNvSpPr txBox="1"/>
          <p:nvPr/>
        </p:nvSpPr>
        <p:spPr>
          <a:xfrm>
            <a:off x="550506" y="536130"/>
            <a:ext cx="5150498" cy="378565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LIVE DEMO 3: FACEBOOK PROPHET FOR TIME SERIES FORECASTING (PYTHON DEMO)</a:t>
            </a:r>
          </a:p>
        </p:txBody>
      </p:sp>
    </p:spTree>
    <p:extLst>
      <p:ext uri="{BB962C8B-B14F-4D97-AF65-F5344CB8AC3E}">
        <p14:creationId xmlns:p14="http://schemas.microsoft.com/office/powerpoint/2010/main" val="76310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A4FE2-1C4B-2C72-4FB4-A0DADA397C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2748D6-620F-FA9C-8EC1-BDD1C6012374}"/>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67BF0E7-B587-9AD4-1248-69F400BA104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A1DCD9C-C62F-DFC4-E67E-0755BB7E3FD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Project Overview</a:t>
            </a:r>
          </a:p>
        </p:txBody>
      </p:sp>
      <p:sp>
        <p:nvSpPr>
          <p:cNvPr id="9" name="TextBox 8">
            <a:extLst>
              <a:ext uri="{FF2B5EF4-FFF2-40B4-BE49-F238E27FC236}">
                <a16:creationId xmlns:a16="http://schemas.microsoft.com/office/drawing/2014/main" id="{5CD748AD-882B-DF7D-8E35-934D75DD3C0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Прямоугольник 11">
            <a:extLst>
              <a:ext uri="{FF2B5EF4-FFF2-40B4-BE49-F238E27FC236}">
                <a16:creationId xmlns:a16="http://schemas.microsoft.com/office/drawing/2014/main" id="{109B1D27-2EBC-4857-63D6-69DD172102A8}"/>
              </a:ext>
            </a:extLst>
          </p:cNvPr>
          <p:cNvSpPr/>
          <p:nvPr/>
        </p:nvSpPr>
        <p:spPr>
          <a:xfrm>
            <a:off x="154722" y="783992"/>
            <a:ext cx="12146279" cy="3385542"/>
          </a:xfrm>
          <a:prstGeom prst="rect">
            <a:avLst/>
          </a:prstGeom>
          <a:noFill/>
          <a:ln>
            <a:noFill/>
          </a:ln>
        </p:spPr>
        <p:txBody>
          <a:bodyPr spcFirstLastPara="1" wrap="square" lIns="60950" tIns="30467" rIns="60950" bIns="30467" anchor="t" anchorCtr="0">
            <a:normAutofit fontScale="92500" lnSpcReduction="10000"/>
          </a:bodyPr>
          <a:lstStyle/>
          <a:p>
            <a:pPr marL="342900" indent="-342900" defTabSz="914446">
              <a:lnSpc>
                <a:spcPct val="90000"/>
              </a:lnSpc>
              <a:spcBef>
                <a:spcPts val="667"/>
              </a:spcBef>
              <a:buClr>
                <a:srgbClr val="11CCDD"/>
              </a:buClr>
              <a:buSzPct val="95000"/>
              <a:buFont typeface="Arial" panose="020B0604020202020204" pitchFamily="34" charset="0"/>
              <a:buChar char="•"/>
            </a:pPr>
            <a:r>
              <a:rPr lang="en-CA" sz="1867" dirty="0">
                <a:solidFill>
                  <a:srgbClr val="000000"/>
                </a:solidFill>
                <a:latin typeface="Montserrat" charset="0"/>
              </a:rPr>
              <a:t>The objective of this case study is to predict the price of avocados sold in the US using a historical dataset.</a:t>
            </a:r>
          </a:p>
          <a:p>
            <a:pPr marL="342900" indent="-342900" defTabSz="914446">
              <a:lnSpc>
                <a:spcPct val="90000"/>
              </a:lnSpc>
              <a:spcBef>
                <a:spcPts val="667"/>
              </a:spcBef>
              <a:buClr>
                <a:srgbClr val="11CCDD"/>
              </a:buClr>
              <a:buSzPct val="95000"/>
              <a:buFont typeface="Arial" panose="020B0604020202020204" pitchFamily="34" charset="0"/>
              <a:buChar char="•"/>
            </a:pPr>
            <a:r>
              <a:rPr lang="en-CA" sz="1867" dirty="0">
                <a:solidFill>
                  <a:srgbClr val="000000"/>
                </a:solidFill>
                <a:latin typeface="Montserrat" charset="0"/>
              </a:rPr>
              <a:t>Data represents weekly retail scan data for National retail volume (units) and price. </a:t>
            </a:r>
          </a:p>
          <a:p>
            <a:pPr marL="342900" indent="-342900" defTabSz="914446">
              <a:lnSpc>
                <a:spcPct val="90000"/>
              </a:lnSpc>
              <a:spcBef>
                <a:spcPts val="667"/>
              </a:spcBef>
              <a:buClr>
                <a:srgbClr val="11CCDD"/>
              </a:buClr>
              <a:buSzPct val="95000"/>
              <a:buFont typeface="Arial" panose="020B0604020202020204" pitchFamily="34" charset="0"/>
              <a:buChar char="•"/>
            </a:pPr>
            <a:r>
              <a:rPr lang="en-CA" sz="1867" dirty="0">
                <a:solidFill>
                  <a:srgbClr val="000000"/>
                </a:solidFill>
                <a:latin typeface="Montserrat" charset="0"/>
              </a:rPr>
              <a:t>The data contains the following columns:</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Date - The date of the observation</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Average Price - the average price of a single avocado</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type - conventional or organic</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year - the year</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Region - the city or region of the observation</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Total Volume - Total number of avocados sold</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4046 - Total number of avocados with PLU* 4046 sold</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4225 - Total number of avocados with PLU 4225 sold</a:t>
            </a:r>
          </a:p>
          <a:p>
            <a:pPr marL="698518" lvl="1" indent="-342900" defTabSz="914446">
              <a:lnSpc>
                <a:spcPct val="90000"/>
              </a:lnSpc>
              <a:spcBef>
                <a:spcPts val="333"/>
              </a:spcBef>
              <a:buClr>
                <a:srgbClr val="11CCDD"/>
              </a:buClr>
              <a:buSzPct val="95000"/>
              <a:buFont typeface="Arial" panose="020B0604020202020204" pitchFamily="34" charset="0"/>
              <a:buChar char="•"/>
            </a:pPr>
            <a:r>
              <a:rPr lang="en-CA" sz="1867" dirty="0">
                <a:solidFill>
                  <a:srgbClr val="000000"/>
                </a:solidFill>
                <a:latin typeface="Montserrat" charset="0"/>
              </a:rPr>
              <a:t>4770 - Total number of avocados with PLU 4770 sold</a:t>
            </a:r>
          </a:p>
        </p:txBody>
      </p:sp>
      <p:sp>
        <p:nvSpPr>
          <p:cNvPr id="8" name="Rectangle 7">
            <a:extLst>
              <a:ext uri="{FF2B5EF4-FFF2-40B4-BE49-F238E27FC236}">
                <a16:creationId xmlns:a16="http://schemas.microsoft.com/office/drawing/2014/main" id="{47B7C4B6-CD7A-58D0-F537-7FC593D15C93}"/>
              </a:ext>
            </a:extLst>
          </p:cNvPr>
          <p:cNvSpPr/>
          <p:nvPr/>
        </p:nvSpPr>
        <p:spPr>
          <a:xfrm>
            <a:off x="2851415" y="4369126"/>
            <a:ext cx="3852915" cy="338554"/>
          </a:xfrm>
          <a:prstGeom prst="rect">
            <a:avLst/>
          </a:prstGeom>
        </p:spPr>
        <p:txBody>
          <a:bodyPr wrap="square">
            <a:spAutoFit/>
          </a:bodyPr>
          <a:lstStyle/>
          <a:p>
            <a:pPr defTabSz="914446"/>
            <a:r>
              <a:rPr lang="en-CA" sz="1600" i="1" dirty="0">
                <a:solidFill>
                  <a:srgbClr val="000000"/>
                </a:solidFill>
                <a:latin typeface="Montserrat" panose="00000500000000000000" pitchFamily="2" charset="0"/>
              </a:rPr>
              <a:t>*The Product Lookup codes (PLU’s)</a:t>
            </a:r>
          </a:p>
        </p:txBody>
      </p:sp>
      <p:sp>
        <p:nvSpPr>
          <p:cNvPr id="10" name="Rectangle 9">
            <a:extLst>
              <a:ext uri="{FF2B5EF4-FFF2-40B4-BE49-F238E27FC236}">
                <a16:creationId xmlns:a16="http://schemas.microsoft.com/office/drawing/2014/main" id="{D9BFC037-5990-1C72-FB11-24EDECB0CF8C}"/>
              </a:ext>
            </a:extLst>
          </p:cNvPr>
          <p:cNvSpPr/>
          <p:nvPr/>
        </p:nvSpPr>
        <p:spPr>
          <a:xfrm>
            <a:off x="1388187" y="4849653"/>
            <a:ext cx="5651500" cy="664113"/>
          </a:xfrm>
          <a:prstGeom prst="rect">
            <a:avLst/>
          </a:prstGeom>
          <a:noFill/>
          <a:ln>
            <a:noFill/>
          </a:ln>
        </p:spPr>
        <p:txBody>
          <a:bodyPr spcFirstLastPara="1" wrap="square" lIns="60950" tIns="30467" rIns="60950" bIns="30467" anchor="t" anchorCtr="0">
            <a:normAutofit/>
          </a:bodyPr>
          <a:lstStyle/>
          <a:p>
            <a:pPr defTabSz="914446">
              <a:lnSpc>
                <a:spcPct val="90000"/>
              </a:lnSpc>
              <a:spcBef>
                <a:spcPts val="667"/>
              </a:spcBef>
              <a:buClr>
                <a:srgbClr val="000000"/>
              </a:buClr>
              <a:buSzPts val="2800"/>
            </a:pPr>
            <a:r>
              <a:rPr lang="en-CA" sz="1867" dirty="0">
                <a:solidFill>
                  <a:srgbClr val="000000"/>
                </a:solidFill>
                <a:latin typeface="Montserrat" charset="0"/>
              </a:rPr>
              <a:t>Click </a:t>
            </a:r>
            <a:r>
              <a:rPr lang="en-CA" sz="1867" dirty="0">
                <a:solidFill>
                  <a:srgbClr val="000000"/>
                </a:solidFill>
                <a:latin typeface="Montserrat" charset="0"/>
                <a:hlinkClick r:id="rId4"/>
              </a:rPr>
              <a:t>here</a:t>
            </a:r>
            <a:r>
              <a:rPr lang="en-CA" sz="1867" dirty="0">
                <a:solidFill>
                  <a:srgbClr val="000000"/>
                </a:solidFill>
                <a:latin typeface="Montserrat" charset="0"/>
              </a:rPr>
              <a:t> to access the Jupyter Notebook</a:t>
            </a:r>
          </a:p>
        </p:txBody>
      </p:sp>
      <p:pic>
        <p:nvPicPr>
          <p:cNvPr id="12" name="Picture 11">
            <a:extLst>
              <a:ext uri="{FF2B5EF4-FFF2-40B4-BE49-F238E27FC236}">
                <a16:creationId xmlns:a16="http://schemas.microsoft.com/office/drawing/2014/main" id="{EB4D9B93-67AF-96FD-403A-F73E710A2978}"/>
              </a:ext>
            </a:extLst>
          </p:cNvPr>
          <p:cNvPicPr>
            <a:picLocks noChangeAspect="1"/>
          </p:cNvPicPr>
          <p:nvPr/>
        </p:nvPicPr>
        <p:blipFill>
          <a:blip r:embed="rId5"/>
          <a:srcRect l="31563" t="4813" r="30586"/>
          <a:stretch/>
        </p:blipFill>
        <p:spPr>
          <a:xfrm>
            <a:off x="8570981" y="1489748"/>
            <a:ext cx="2003701" cy="2879378"/>
          </a:xfrm>
          <a:prstGeom prst="rect">
            <a:avLst/>
          </a:prstGeom>
        </p:spPr>
      </p:pic>
    </p:spTree>
    <p:extLst>
      <p:ext uri="{BB962C8B-B14F-4D97-AF65-F5344CB8AC3E}">
        <p14:creationId xmlns:p14="http://schemas.microsoft.com/office/powerpoint/2010/main" val="1110555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909FB-E671-B17D-77BB-65311A51D4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45C378-4A8E-9187-A206-DB4730F91548}"/>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225B6F-0705-62E5-DF16-79898F062A86}"/>
              </a:ext>
            </a:extLst>
          </p:cNvPr>
          <p:cNvPicPr>
            <a:picLocks noChangeAspect="1"/>
          </p:cNvPicPr>
          <p:nvPr/>
        </p:nvPicPr>
        <p:blipFill>
          <a:blip r:embed="rId2"/>
          <a:stretch>
            <a:fillRect/>
          </a:stretch>
        </p:blipFill>
        <p:spPr>
          <a:xfrm>
            <a:off x="3496990" y="1992488"/>
            <a:ext cx="5198017" cy="1436512"/>
          </a:xfrm>
          <a:prstGeom prst="rect">
            <a:avLst/>
          </a:prstGeom>
        </p:spPr>
      </p:pic>
      <p:sp>
        <p:nvSpPr>
          <p:cNvPr id="6" name="Rectangle 5">
            <a:extLst>
              <a:ext uri="{FF2B5EF4-FFF2-40B4-BE49-F238E27FC236}">
                <a16:creationId xmlns:a16="http://schemas.microsoft.com/office/drawing/2014/main" id="{AEA9FA6F-A71D-92D5-9E16-A91F986E09CE}"/>
              </a:ext>
            </a:extLst>
          </p:cNvPr>
          <p:cNvSpPr/>
          <p:nvPr/>
        </p:nvSpPr>
        <p:spPr>
          <a:xfrm>
            <a:off x="3306715" y="3495040"/>
            <a:ext cx="5578566" cy="707886"/>
          </a:xfrm>
          <a:prstGeom prst="rect">
            <a:avLst/>
          </a:prstGeom>
        </p:spPr>
        <p:txBody>
          <a:bodyPr wrap="square">
            <a:spAutoFit/>
          </a:bodyPr>
          <a:lstStyle/>
          <a:p>
            <a:pPr algn="ctr"/>
            <a:r>
              <a:rPr lang="en-US" sz="4000" dirty="0">
                <a:solidFill>
                  <a:schemeClr val="bg1"/>
                </a:solidFill>
                <a:latin typeface="Montserrat" charset="0"/>
                <a:ea typeface="Montserrat" charset="0"/>
                <a:cs typeface="Montserrat" charset="0"/>
              </a:rPr>
              <a:t>Thank you!</a:t>
            </a:r>
          </a:p>
        </p:txBody>
      </p:sp>
    </p:spTree>
    <p:extLst>
      <p:ext uri="{BB962C8B-B14F-4D97-AF65-F5344CB8AC3E}">
        <p14:creationId xmlns:p14="http://schemas.microsoft.com/office/powerpoint/2010/main" val="259615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2C28-BC37-9502-342B-B25D13591A3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1D5B64-630B-2104-DA8B-2591EE0DB02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D408E42-4A33-BD50-BF89-F1F3511338F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E0208E8-4BEF-F3D7-6FD5-845E859CCE9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Time Series Forecasting Techniques</a:t>
            </a:r>
          </a:p>
        </p:txBody>
      </p:sp>
      <p:sp>
        <p:nvSpPr>
          <p:cNvPr id="9" name="TextBox 8">
            <a:extLst>
              <a:ext uri="{FF2B5EF4-FFF2-40B4-BE49-F238E27FC236}">
                <a16:creationId xmlns:a16="http://schemas.microsoft.com/office/drawing/2014/main" id="{F77679D5-FD47-DFFF-A5F2-F2368341AA7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4" name="Table 3">
            <a:extLst>
              <a:ext uri="{FF2B5EF4-FFF2-40B4-BE49-F238E27FC236}">
                <a16:creationId xmlns:a16="http://schemas.microsoft.com/office/drawing/2014/main" id="{C027B60E-FDEA-88E0-498E-7329290F137A}"/>
              </a:ext>
            </a:extLst>
          </p:cNvPr>
          <p:cNvGraphicFramePr>
            <a:graphicFrameLocks noGrp="1"/>
          </p:cNvGraphicFramePr>
          <p:nvPr>
            <p:extLst>
              <p:ext uri="{D42A27DB-BD31-4B8C-83A1-F6EECF244321}">
                <p14:modId xmlns:p14="http://schemas.microsoft.com/office/powerpoint/2010/main" val="2783452122"/>
              </p:ext>
            </p:extLst>
          </p:nvPr>
        </p:nvGraphicFramePr>
        <p:xfrm>
          <a:off x="154723" y="998376"/>
          <a:ext cx="11731496" cy="3526947"/>
        </p:xfrm>
        <a:graphic>
          <a:graphicData uri="http://schemas.openxmlformats.org/drawingml/2006/table">
            <a:tbl>
              <a:tblPr>
                <a:tableStyleId>{5C22544A-7EE6-4342-B048-85BDC9FD1C3A}</a:tableStyleId>
              </a:tblPr>
              <a:tblGrid>
                <a:gridCol w="1384828">
                  <a:extLst>
                    <a:ext uri="{9D8B030D-6E8A-4147-A177-3AD203B41FA5}">
                      <a16:colId xmlns:a16="http://schemas.microsoft.com/office/drawing/2014/main" val="1093037170"/>
                    </a:ext>
                  </a:extLst>
                </a:gridCol>
                <a:gridCol w="3750906">
                  <a:extLst>
                    <a:ext uri="{9D8B030D-6E8A-4147-A177-3AD203B41FA5}">
                      <a16:colId xmlns:a16="http://schemas.microsoft.com/office/drawing/2014/main" val="1954883387"/>
                    </a:ext>
                  </a:extLst>
                </a:gridCol>
                <a:gridCol w="3662888">
                  <a:extLst>
                    <a:ext uri="{9D8B030D-6E8A-4147-A177-3AD203B41FA5}">
                      <a16:colId xmlns:a16="http://schemas.microsoft.com/office/drawing/2014/main" val="2872959752"/>
                    </a:ext>
                  </a:extLst>
                </a:gridCol>
                <a:gridCol w="2932874">
                  <a:extLst>
                    <a:ext uri="{9D8B030D-6E8A-4147-A177-3AD203B41FA5}">
                      <a16:colId xmlns:a16="http://schemas.microsoft.com/office/drawing/2014/main" val="4185880813"/>
                    </a:ext>
                  </a:extLst>
                </a:gridCol>
              </a:tblGrid>
              <a:tr h="142115">
                <a:tc>
                  <a:txBody>
                    <a:bodyPr/>
                    <a:lstStyle/>
                    <a:p>
                      <a:pPr algn="ctr" fontAlgn="ctr"/>
                      <a:r>
                        <a:rPr lang="en-US" sz="1300" b="1" u="none" strike="noStrike" dirty="0">
                          <a:effectLst/>
                          <a:latin typeface="Montserrat" panose="00000500000000000000" pitchFamily="2" charset="0"/>
                        </a:rPr>
                        <a:t>Aspect</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b="1" u="none" strike="noStrike" dirty="0">
                          <a:effectLst/>
                          <a:latin typeface="Montserrat" panose="00000500000000000000" pitchFamily="2" charset="0"/>
                        </a:rPr>
                        <a:t>ARIMA</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b="1" u="none" strike="noStrike" dirty="0">
                          <a:effectLst/>
                          <a:latin typeface="Montserrat" panose="00000500000000000000" pitchFamily="2" charset="0"/>
                        </a:rPr>
                        <a:t>SARIMA</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b="1" u="none" strike="noStrike" dirty="0">
                          <a:effectLst/>
                          <a:latin typeface="Montserrat" panose="00000500000000000000" pitchFamily="2" charset="0"/>
                        </a:rPr>
                        <a:t>Prophet</a:t>
                      </a:r>
                      <a:endParaRPr lang="en-US" sz="1300" b="1"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1522046155"/>
                  </a:ext>
                </a:extLst>
              </a:tr>
              <a:tr h="337427">
                <a:tc>
                  <a:txBody>
                    <a:bodyPr/>
                    <a:lstStyle/>
                    <a:p>
                      <a:pPr algn="ctr" fontAlgn="ctr"/>
                      <a:r>
                        <a:rPr lang="en-US" sz="1300" b="1" u="none" strike="noStrike" dirty="0">
                          <a:effectLst/>
                          <a:latin typeface="Montserrat" panose="00000500000000000000" pitchFamily="2" charset="0"/>
                        </a:rPr>
                        <a:t>Full Form</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err="1">
                          <a:effectLst/>
                          <a:latin typeface="Montserrat" panose="00000500000000000000" pitchFamily="2" charset="0"/>
                        </a:rPr>
                        <a:t>AutoRegressive</a:t>
                      </a:r>
                      <a:r>
                        <a:rPr lang="en-US" sz="1300" u="none" strike="noStrike" dirty="0">
                          <a:effectLst/>
                          <a:latin typeface="Montserrat" panose="00000500000000000000" pitchFamily="2" charset="0"/>
                        </a:rPr>
                        <a:t> Integrated Moving Average</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Seasonal </a:t>
                      </a:r>
                      <a:r>
                        <a:rPr lang="en-US" sz="1300" u="none" strike="noStrike" dirty="0" err="1">
                          <a:effectLst/>
                          <a:latin typeface="Montserrat" panose="00000500000000000000" pitchFamily="2" charset="0"/>
                        </a:rPr>
                        <a:t>AutoRegressive</a:t>
                      </a:r>
                      <a:r>
                        <a:rPr lang="en-US" sz="1300" u="none" strike="noStrike" dirty="0">
                          <a:effectLst/>
                          <a:latin typeface="Montserrat" panose="00000500000000000000" pitchFamily="2" charset="0"/>
                        </a:rPr>
                        <a:t> Integrated Moving Average</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Developed by Facebook; no acronym</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35882860"/>
                  </a:ext>
                </a:extLst>
              </a:tr>
              <a:tr h="337427">
                <a:tc>
                  <a:txBody>
                    <a:bodyPr/>
                    <a:lstStyle/>
                    <a:p>
                      <a:pPr algn="ctr" fontAlgn="ctr"/>
                      <a:r>
                        <a:rPr lang="en-US" sz="1300" b="1" u="none" strike="noStrike" dirty="0">
                          <a:effectLst/>
                          <a:latin typeface="Montserrat" panose="00000500000000000000" pitchFamily="2" charset="0"/>
                        </a:rPr>
                        <a:t>Use Case</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Forecasting non-seasonal time series data</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Forecasting seasonal time series data</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Forecasting with multiple seasonalities, holidays, and trends</a:t>
                      </a:r>
                      <a:endParaRPr lang="en-US" sz="1300" b="0" i="0" u="none" strike="noStrike">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355638621"/>
                  </a:ext>
                </a:extLst>
              </a:tr>
              <a:tr h="337427">
                <a:tc>
                  <a:txBody>
                    <a:bodyPr/>
                    <a:lstStyle/>
                    <a:p>
                      <a:pPr algn="ctr" fontAlgn="ctr"/>
                      <a:r>
                        <a:rPr lang="en-US" sz="1300" b="1" u="none" strike="noStrike">
                          <a:effectLst/>
                          <a:latin typeface="Montserrat" panose="00000500000000000000" pitchFamily="2" charset="0"/>
                        </a:rPr>
                        <a:t>Seasonality Handling</a:t>
                      </a:r>
                      <a:endParaRPr lang="en-US" sz="1300" b="1"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Cannot handle seasonality directly</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Handles seasonality through seasonal parameters</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Automatically detects and models seasonality</a:t>
                      </a:r>
                      <a:endParaRPr lang="en-US" sz="1300" b="0" i="0" u="none" strike="noStrike">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2071595717"/>
                  </a:ext>
                </a:extLst>
              </a:tr>
              <a:tr h="337427">
                <a:tc>
                  <a:txBody>
                    <a:bodyPr/>
                    <a:lstStyle/>
                    <a:p>
                      <a:pPr algn="ctr" fontAlgn="ctr"/>
                      <a:r>
                        <a:rPr lang="en-US" sz="1300" b="1" u="none" strike="noStrike" dirty="0">
                          <a:effectLst/>
                          <a:latin typeface="Montserrat" panose="00000500000000000000" pitchFamily="2" charset="0"/>
                        </a:rPr>
                        <a:t>Key Parameters</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p, d, q</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p, d, q, plus seasonal parameters (P, D, Q, m)</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Trend (growth), seasonality, holiday</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3464411689"/>
                  </a:ext>
                </a:extLst>
              </a:tr>
              <a:tr h="337427">
                <a:tc>
                  <a:txBody>
                    <a:bodyPr/>
                    <a:lstStyle/>
                    <a:p>
                      <a:pPr algn="ctr" fontAlgn="ctr"/>
                      <a:r>
                        <a:rPr lang="en-US" sz="1300" b="1" u="none" strike="noStrike">
                          <a:effectLst/>
                          <a:latin typeface="Montserrat" panose="00000500000000000000" pitchFamily="2" charset="0"/>
                        </a:rPr>
                        <a:t>Strengths</a:t>
                      </a:r>
                      <a:endParaRPr lang="en-US" sz="1300" b="1"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Effective for simple, non-seasonal data</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Suitable for complex seasonal time series</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Handles missing data, flexible, interpretable</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2634623071"/>
                  </a:ext>
                </a:extLst>
              </a:tr>
              <a:tr h="337427">
                <a:tc>
                  <a:txBody>
                    <a:bodyPr/>
                    <a:lstStyle/>
                    <a:p>
                      <a:pPr algn="ctr" fontAlgn="ctr"/>
                      <a:r>
                        <a:rPr lang="en-US" sz="1300" b="1" u="none" strike="noStrike" dirty="0">
                          <a:effectLst/>
                          <a:latin typeface="Montserrat" panose="00000500000000000000" pitchFamily="2" charset="0"/>
                        </a:rPr>
                        <a:t>Weaknesses</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Poor performance on seasonal data</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Can become complex with too many parameters</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May not perform as well on data with no seasonality</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495862238"/>
                  </a:ext>
                </a:extLst>
              </a:tr>
              <a:tr h="505104">
                <a:tc>
                  <a:txBody>
                    <a:bodyPr/>
                    <a:lstStyle/>
                    <a:p>
                      <a:pPr algn="ctr" fontAlgn="ctr"/>
                      <a:r>
                        <a:rPr lang="en-US" sz="1300" b="1" u="none" strike="noStrike" dirty="0">
                          <a:effectLst/>
                          <a:latin typeface="Montserrat" panose="00000500000000000000" pitchFamily="2" charset="0"/>
                        </a:rPr>
                        <a:t>Computational Efficiency</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Fast for small datasets</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a:effectLst/>
                          <a:latin typeface="Montserrat" panose="00000500000000000000" pitchFamily="2" charset="0"/>
                        </a:rPr>
                        <a:t>Slightly slower due to additional parameters</a:t>
                      </a:r>
                      <a:endParaRPr lang="en-US" sz="1300" b="0" i="0" u="none" strike="noStrike">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Computationally efficient but resource-intensive for large datasets</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2706172120"/>
                  </a:ext>
                </a:extLst>
              </a:tr>
              <a:tr h="337427">
                <a:tc>
                  <a:txBody>
                    <a:bodyPr/>
                    <a:lstStyle/>
                    <a:p>
                      <a:pPr algn="ctr" fontAlgn="ctr"/>
                      <a:r>
                        <a:rPr lang="en-US" sz="1300" b="1" u="none" strike="noStrike" dirty="0">
                          <a:effectLst/>
                          <a:latin typeface="Montserrat" panose="00000500000000000000" pitchFamily="2" charset="0"/>
                        </a:rPr>
                        <a:t>Customizability</a:t>
                      </a:r>
                      <a:endParaRPr lang="en-US" sz="1300" b="1"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Limited</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Moderate</a:t>
                      </a:r>
                      <a:endParaRPr lang="en-US" sz="1300" b="0" i="0" u="none" strike="noStrike" dirty="0">
                        <a:solidFill>
                          <a:srgbClr val="000000"/>
                        </a:solidFill>
                        <a:effectLst/>
                        <a:latin typeface="Montserrat" panose="00000500000000000000" pitchFamily="2" charset="0"/>
                      </a:endParaRPr>
                    </a:p>
                  </a:txBody>
                  <a:tcPr marL="2450" marR="2450" marT="2450" marB="0" anchor="ctr"/>
                </a:tc>
                <a:tc>
                  <a:txBody>
                    <a:bodyPr/>
                    <a:lstStyle/>
                    <a:p>
                      <a:pPr algn="ctr" fontAlgn="ctr"/>
                      <a:r>
                        <a:rPr lang="en-US" sz="1300" u="none" strike="noStrike" dirty="0">
                          <a:effectLst/>
                          <a:latin typeface="Montserrat" panose="00000500000000000000" pitchFamily="2" charset="0"/>
                        </a:rPr>
                        <a:t>High, with support for holidays and custom regressors</a:t>
                      </a:r>
                      <a:endParaRPr lang="en-US" sz="1300" b="0" i="0" u="none" strike="noStrike" dirty="0">
                        <a:solidFill>
                          <a:srgbClr val="000000"/>
                        </a:solidFill>
                        <a:effectLst/>
                        <a:latin typeface="Montserrat" panose="00000500000000000000" pitchFamily="2" charset="0"/>
                      </a:endParaRPr>
                    </a:p>
                  </a:txBody>
                  <a:tcPr marL="2450" marR="2450" marT="2450" marB="0" anchor="ctr"/>
                </a:tc>
                <a:extLst>
                  <a:ext uri="{0D108BD9-81ED-4DB2-BD59-A6C34878D82A}">
                    <a16:rowId xmlns:a16="http://schemas.microsoft.com/office/drawing/2014/main" val="855676474"/>
                  </a:ext>
                </a:extLst>
              </a:tr>
            </a:tbl>
          </a:graphicData>
        </a:graphic>
      </p:graphicFrame>
    </p:spTree>
    <p:extLst>
      <p:ext uri="{BB962C8B-B14F-4D97-AF65-F5344CB8AC3E}">
        <p14:creationId xmlns:p14="http://schemas.microsoft.com/office/powerpoint/2010/main" val="148738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551B0-EE67-6571-92DF-8E4F2D8338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484AF1-07F5-2A90-B7FC-14C456536947}"/>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48177-6AFE-D5C0-76B4-F54ACCC72754}"/>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D60E8292-06A4-0AC1-8419-6742ED85D73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50826EB1-D1B0-C5DC-689F-C11DF1D3235A}"/>
              </a:ext>
            </a:extLst>
          </p:cNvPr>
          <p:cNvSpPr txBox="1"/>
          <p:nvPr/>
        </p:nvSpPr>
        <p:spPr>
          <a:xfrm>
            <a:off x="550506" y="536130"/>
            <a:ext cx="5150498"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AUTOREGRESSIVE INTEGRATED MOVING AVERAGE (</a:t>
            </a:r>
            <a:r>
              <a:rPr lang="en-US" dirty="0"/>
              <a:t>ARIMA)</a:t>
            </a:r>
          </a:p>
        </p:txBody>
      </p:sp>
    </p:spTree>
    <p:extLst>
      <p:ext uri="{BB962C8B-B14F-4D97-AF65-F5344CB8AC3E}">
        <p14:creationId xmlns:p14="http://schemas.microsoft.com/office/powerpoint/2010/main" val="586770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B0BE6-2092-CC3E-6E3B-4B78C019D21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C68E07C-81C6-0525-989F-463505621894}"/>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DB07678-01B6-6E2D-C55D-ACB2CECF9A0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CC57A570-85FA-4EE0-D8D8-E67E662B8AA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a:t>
            </a:r>
            <a:r>
              <a:rPr lang="en-US" sz="2400" dirty="0" err="1">
                <a:solidFill>
                  <a:schemeClr val="bg1"/>
                </a:solidFill>
                <a:latin typeface="Montserrat" charset="0"/>
                <a:ea typeface="Montserrat" charset="0"/>
                <a:cs typeface="Montserrat" charset="0"/>
              </a:rPr>
              <a:t>AutoRegressive</a:t>
            </a:r>
            <a:r>
              <a:rPr lang="en-US" sz="2400" dirty="0">
                <a:solidFill>
                  <a:schemeClr val="bg1"/>
                </a:solidFill>
                <a:latin typeface="Montserrat" charset="0"/>
                <a:ea typeface="Montserrat" charset="0"/>
                <a:cs typeface="Montserrat" charset="0"/>
              </a:rPr>
              <a:t> Integrated Moving Average)</a:t>
            </a:r>
          </a:p>
        </p:txBody>
      </p:sp>
      <p:sp>
        <p:nvSpPr>
          <p:cNvPr id="9" name="TextBox 8">
            <a:extLst>
              <a:ext uri="{FF2B5EF4-FFF2-40B4-BE49-F238E27FC236}">
                <a16:creationId xmlns:a16="http://schemas.microsoft.com/office/drawing/2014/main" id="{643699CB-03BB-3206-1515-95BFF460C7D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1" name="Text Placeholder 2">
            <a:extLst>
              <a:ext uri="{FF2B5EF4-FFF2-40B4-BE49-F238E27FC236}">
                <a16:creationId xmlns:a16="http://schemas.microsoft.com/office/drawing/2014/main" id="{69D93311-75BE-BD5A-85D3-102B83A9E88B}"/>
              </a:ext>
            </a:extLst>
          </p:cNvPr>
          <p:cNvSpPr txBox="1">
            <a:spLocks/>
          </p:cNvSpPr>
          <p:nvPr/>
        </p:nvSpPr>
        <p:spPr>
          <a:xfrm>
            <a:off x="154722" y="751587"/>
            <a:ext cx="1156940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ARIMA is a forecasting technique used to predict future data based on past data, especially for things that change over time (like sales).</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The model contains three parts:</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AR (</a:t>
            </a:r>
            <a:r>
              <a:rPr kumimoji="0" lang="en-US" sz="1800" b="1" i="0" u="none" strike="noStrike" kern="1200" cap="none" spc="0" normalizeH="0" baseline="0" noProof="0" dirty="0" err="1">
                <a:ln>
                  <a:noFill/>
                </a:ln>
                <a:solidFill>
                  <a:srgbClr val="000000"/>
                </a:solidFill>
                <a:effectLst/>
                <a:uLnTx/>
                <a:uFillTx/>
                <a:latin typeface="Montserrat" panose="00000500000000000000" pitchFamily="2" charset="0"/>
              </a:rPr>
              <a:t>AutoRegressive</a:t>
            </a: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 </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Relates the current value of the series to its past values using a linear relationship.</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I (Integrated): </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Involves differencing the data to make it stationary, meaning its statistical properties (like mean and variance) do not change over time.</a:t>
            </a:r>
          </a:p>
          <a:p>
            <a:pPr marL="742987" marR="0" lvl="1" indent="-285764" algn="l" defTabSz="914446" rtl="0" eaLnBrk="1" fontAlgn="auto" latinLnBrk="0" hangingPunct="1">
              <a:lnSpc>
                <a:spcPct val="100000"/>
              </a:lnSpc>
              <a:spcBef>
                <a:spcPts val="333"/>
              </a:spcBef>
              <a:spcAft>
                <a:spcPts val="333"/>
              </a:spcAft>
              <a:buClr>
                <a:srgbClr val="0B8ECC"/>
              </a:buClr>
              <a:buSzPct val="100000"/>
              <a:buFont typeface="+mj-lt"/>
              <a:buAutoNum type="arabicPeriod"/>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2" charset="0"/>
              </a:rPr>
              <a:t>MA (Moving Average): </a:t>
            </a: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Models the relationship between the current value and past forecast errors.</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p:txBody>
      </p:sp>
      <p:pic>
        <p:nvPicPr>
          <p:cNvPr id="12" name="Picture 11">
            <a:extLst>
              <a:ext uri="{FF2B5EF4-FFF2-40B4-BE49-F238E27FC236}">
                <a16:creationId xmlns:a16="http://schemas.microsoft.com/office/drawing/2014/main" id="{96AAEB62-BA10-BCEB-74CA-25F28FB20A9A}"/>
              </a:ext>
            </a:extLst>
          </p:cNvPr>
          <p:cNvPicPr>
            <a:picLocks noChangeAspect="1"/>
          </p:cNvPicPr>
          <p:nvPr/>
        </p:nvPicPr>
        <p:blipFill>
          <a:blip r:embed="rId4"/>
          <a:stretch>
            <a:fillRect/>
          </a:stretch>
        </p:blipFill>
        <p:spPr>
          <a:xfrm>
            <a:off x="1343616" y="3644953"/>
            <a:ext cx="9466811" cy="714661"/>
          </a:xfrm>
          <a:prstGeom prst="rect">
            <a:avLst/>
          </a:prstGeom>
        </p:spPr>
      </p:pic>
    </p:spTree>
    <p:extLst>
      <p:ext uri="{BB962C8B-B14F-4D97-AF65-F5344CB8AC3E}">
        <p14:creationId xmlns:p14="http://schemas.microsoft.com/office/powerpoint/2010/main" val="203854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7ADEB-25ED-C727-A664-3A7EC43635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2D66EF-5FF5-F064-1D58-6A504F27B30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00BC813-FA1F-4082-5E9C-77C74054A01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C655265-B747-4090-9793-E93E6CB569C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ARIMA in Simple Terms</a:t>
            </a:r>
          </a:p>
        </p:txBody>
      </p:sp>
      <p:sp>
        <p:nvSpPr>
          <p:cNvPr id="9" name="TextBox 8">
            <a:extLst>
              <a:ext uri="{FF2B5EF4-FFF2-40B4-BE49-F238E27FC236}">
                <a16:creationId xmlns:a16="http://schemas.microsoft.com/office/drawing/2014/main" id="{86A6EC0D-326B-3742-A79D-C61B83B70F2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3E2D3560-FFE8-FFDA-AF40-1C74BB007D16}"/>
              </a:ext>
            </a:extLst>
          </p:cNvPr>
          <p:cNvSpPr txBox="1">
            <a:spLocks/>
          </p:cNvSpPr>
          <p:nvPr/>
        </p:nvSpPr>
        <p:spPr>
          <a:xfrm>
            <a:off x="326810" y="737505"/>
            <a:ext cx="11538379" cy="4762500"/>
          </a:xfrm>
          <a:prstGeom prst="rect">
            <a:avLst/>
          </a:prstGeom>
        </p:spPr>
        <p:txBody>
          <a:bodyPr vert="horz" lIns="60960" tIns="30480" rIns="60960" bIns="3048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None/>
              <a:tabLst/>
              <a:defRPr/>
            </a:pP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Imagine you’re running a store and trying to predict today’s sales based on patterns from the past.</a:t>
            </a:r>
          </a:p>
          <a:p>
            <a:pPr marL="0" marR="0" lvl="0" indent="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None/>
              <a:tabLst/>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1. AR (</a:t>
            </a:r>
            <a:r>
              <a:rPr kumimoji="0" lang="en-US" sz="1500" b="1" i="0" u="none" strike="noStrike" kern="1200" cap="none" spc="0" normalizeH="0" baseline="0" noProof="0" dirty="0" err="1">
                <a:ln>
                  <a:noFill/>
                </a:ln>
                <a:solidFill>
                  <a:srgbClr val="000000"/>
                </a:solidFill>
                <a:effectLst/>
                <a:uLnTx/>
                <a:uFillTx/>
                <a:latin typeface="Montserrat" panose="00000500000000000000" pitchFamily="2" charset="0"/>
              </a:rPr>
              <a:t>AutoRegressive</a:t>
            </a: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 Sales depend on past sales</a:t>
            </a:r>
          </a:p>
          <a:p>
            <a:pPr>
              <a:lnSpc>
                <a:spcPct val="100000"/>
              </a:lnSpc>
              <a:spcBef>
                <a:spcPts val="333"/>
              </a:spcBef>
              <a:buSzPct val="100000"/>
              <a:defRPr/>
            </a:pP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Think of AR like a sales trend that repeats. If sales were high yesterday, they might still be high today because customers tend to shop around the same time each week.</a:t>
            </a:r>
          </a:p>
          <a:p>
            <a:pPr>
              <a:lnSpc>
                <a:spcPct val="100000"/>
              </a:lnSpc>
              <a:spcBef>
                <a:spcPts val="333"/>
              </a:spcBef>
              <a:buSzPct val="100000"/>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Analogy: </a:t>
            </a: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a:t>
            </a:r>
            <a:r>
              <a:rPr kumimoji="0" lang="en-US" sz="1500" b="0" i="1" u="none" strike="noStrike" kern="1200" cap="none" spc="0" normalizeH="0" baseline="0" noProof="0" dirty="0">
                <a:ln>
                  <a:noFill/>
                </a:ln>
                <a:solidFill>
                  <a:srgbClr val="000000"/>
                </a:solidFill>
                <a:effectLst/>
                <a:uLnTx/>
                <a:uFillTx/>
                <a:latin typeface="Montserrat" panose="00000500000000000000" pitchFamily="2" charset="0"/>
              </a:rPr>
              <a:t>If I sold 100 items yesterday, I’ll probably sell the same number today, adjusted slightly up or down</a:t>
            </a: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a:t>
            </a:r>
          </a:p>
          <a:p>
            <a:pPr marL="0" marR="0" lvl="0" indent="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None/>
              <a:tabLst/>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2. I (Integrated): Removing long-term trends or seasonal changes</a:t>
            </a:r>
          </a:p>
          <a:p>
            <a:pPr>
              <a:lnSpc>
                <a:spcPct val="100000"/>
              </a:lnSpc>
              <a:defRPr/>
            </a:pP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This focuses only on what’s changing day-to-day. For example, if sales increase every week because of a growing customer base, you want to subtract that steady growth trend to predict the variations more accurately.</a:t>
            </a:r>
          </a:p>
          <a:p>
            <a:pPr>
              <a:lnSpc>
                <a:spcPct val="100000"/>
              </a:lnSpc>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Analogy: </a:t>
            </a: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"If sales have been increasing 10x every week, I’ll subtract that growth to focus on daily fluctuations.“</a:t>
            </a:r>
          </a:p>
          <a:p>
            <a:pPr marL="0" marR="0" lvl="0" indent="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None/>
              <a:tabLst/>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3. MA (Moving Average): Fixing unexpected errors</a:t>
            </a:r>
          </a:p>
          <a:p>
            <a:pPr marL="228597" indent="-285750">
              <a:lnSpc>
                <a:spcPct val="100000"/>
              </a:lnSpc>
              <a:spcBef>
                <a:spcPts val="333"/>
              </a:spcBef>
              <a:buSzPct val="100000"/>
              <a:defRPr/>
            </a:pP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This part adjusts for surprises that happened recently. For example, if you unexpectedly ran out of stock two days ago and sales dropped, this might affect predictions today.</a:t>
            </a:r>
          </a:p>
          <a:p>
            <a:pPr marL="228597" indent="-285750">
              <a:lnSpc>
                <a:spcPct val="100000"/>
              </a:lnSpc>
              <a:spcBef>
                <a:spcPts val="333"/>
              </a:spcBef>
              <a:buSzPct val="100000"/>
              <a:defRPr/>
            </a:pPr>
            <a:r>
              <a:rPr kumimoji="0" lang="en-US" sz="1500" b="1" i="0" u="none" strike="noStrike" kern="1200" cap="none" spc="0" normalizeH="0" baseline="0" noProof="0" dirty="0">
                <a:ln>
                  <a:noFill/>
                </a:ln>
                <a:solidFill>
                  <a:srgbClr val="000000"/>
                </a:solidFill>
                <a:effectLst/>
                <a:uLnTx/>
                <a:uFillTx/>
                <a:latin typeface="Montserrat" panose="00000500000000000000" pitchFamily="2" charset="0"/>
              </a:rPr>
              <a:t>Analogy: </a:t>
            </a:r>
            <a:r>
              <a:rPr kumimoji="0" lang="en-US" sz="1500" b="0" i="0" u="none" strike="noStrike" kern="1200" cap="none" spc="0" normalizeH="0" baseline="0" noProof="0" dirty="0">
                <a:ln>
                  <a:noFill/>
                </a:ln>
                <a:solidFill>
                  <a:srgbClr val="000000"/>
                </a:solidFill>
                <a:effectLst/>
                <a:uLnTx/>
                <a:uFillTx/>
                <a:latin typeface="Montserrat" panose="00000500000000000000" pitchFamily="2" charset="0"/>
              </a:rPr>
              <a:t>"If I sold fewer items yesterday because I had a stock issue, I’ll adjust my forecast upwards today, assuming I’ve restocked."</a:t>
            </a:r>
          </a:p>
          <a:p>
            <a:pPr marL="0" marR="0" lvl="0" indent="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None/>
              <a:tabLst/>
              <a:defRPr/>
            </a:pPr>
            <a:endParaRPr kumimoji="0" lang="en-US" sz="1500"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500"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38034679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SP 2020">
      <a:dk1>
        <a:srgbClr val="000000"/>
      </a:dk1>
      <a:lt1>
        <a:srgbClr val="FFFFFF"/>
      </a:lt1>
      <a:dk2>
        <a:srgbClr val="44546A"/>
      </a:dk2>
      <a:lt2>
        <a:srgbClr val="E7E6E6"/>
      </a:lt2>
      <a:accent1>
        <a:srgbClr val="0B8ECC"/>
      </a:accent1>
      <a:accent2>
        <a:srgbClr val="49C0F5"/>
      </a:accent2>
      <a:accent3>
        <a:srgbClr val="35BDAD"/>
      </a:accent3>
      <a:accent4>
        <a:srgbClr val="474AC1"/>
      </a:accent4>
      <a:accent5>
        <a:srgbClr val="26292D"/>
      </a:accent5>
      <a:accent6>
        <a:srgbClr val="8CFCA7"/>
      </a:accent6>
      <a:hlink>
        <a:srgbClr val="0B8ECC"/>
      </a:hlink>
      <a:folHlink>
        <a:srgbClr val="49C0F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rtlCol="0" anchor="ctr">
        <a:noAutofit/>
      </a:bodyPr>
      <a:lstStyle>
        <a:defPPr algn="l">
          <a:defRPr dirty="0"/>
        </a:defPPr>
      </a:lstStyle>
    </a:spDef>
    <a:txDef>
      <a:spPr>
        <a:noFill/>
      </a:spPr>
      <a:bodyPr wrap="square" rtlCol="0">
        <a:noAutofit/>
      </a:bodyPr>
      <a:lstStyle>
        <a:defPPr marL="228600" indent="-228600" algn="l">
          <a:lnSpc>
            <a:spcPct val="120000"/>
          </a:lnSpc>
          <a:spcBef>
            <a:spcPts val="400"/>
          </a:spcBef>
          <a:spcAft>
            <a:spcPts val="1200"/>
          </a:spcAft>
          <a:buClr>
            <a:schemeClr val="accent1"/>
          </a:buClr>
          <a:buFont typeface="Arial" panose="020B0604020202020204" pitchFamily="34" charset="0"/>
          <a:buChar char="•"/>
          <a:defRPr sz="2400" dirty="0" smtClean="0"/>
        </a:defPPr>
      </a:lstStyle>
    </a:txDef>
  </a:objectDefaults>
  <a:extraClrSchemeLst/>
  <a:extLst>
    <a:ext uri="{05A4C25C-085E-4340-85A3-A5531E510DB2}">
      <thm15:themeFamily xmlns:thm15="http://schemas.microsoft.com/office/thememl/2012/main" name="WSP Instructional Template 2021 FULL" id="{AE94AF34-459A-4CC8-B9CC-343EAC681191}" vid="{86191A48-A61E-4A5B-AFB2-039AB9BB08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4581</TotalTime>
  <Words>3823</Words>
  <Application>Microsoft Office PowerPoint</Application>
  <PresentationFormat>Widescreen</PresentationFormat>
  <Paragraphs>388</Paragraphs>
  <Slides>59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vt:lpstr>
      <vt:lpstr>Calibri</vt:lpstr>
      <vt:lpstr>Calibri Light</vt:lpstr>
      <vt:lpstr>Cambria</vt:lpstr>
      <vt:lpstr>Cambria Math</vt:lpstr>
      <vt:lpstr>Montserrat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kukesh kodess</dc:creator>
  <cp:lastModifiedBy>Ryan Ahmed</cp:lastModifiedBy>
  <cp:revision>529</cp:revision>
  <dcterms:created xsi:type="dcterms:W3CDTF">2019-11-18T17:58:36Z</dcterms:created>
  <dcterms:modified xsi:type="dcterms:W3CDTF">2025-01-10T22:37:02Z</dcterms:modified>
</cp:coreProperties>
</file>